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28" r:id="rId3"/>
    <p:sldId id="257" r:id="rId4"/>
    <p:sldId id="302" r:id="rId5"/>
    <p:sldId id="258" r:id="rId6"/>
    <p:sldId id="312" r:id="rId7"/>
    <p:sldId id="313" r:id="rId8"/>
    <p:sldId id="314" r:id="rId9"/>
    <p:sldId id="315" r:id="rId10"/>
    <p:sldId id="316" r:id="rId11"/>
    <p:sldId id="317" r:id="rId12"/>
    <p:sldId id="318" r:id="rId13"/>
    <p:sldId id="321" r:id="rId14"/>
    <p:sldId id="322" r:id="rId15"/>
    <p:sldId id="320" r:id="rId16"/>
    <p:sldId id="319" r:id="rId17"/>
    <p:sldId id="323" r:id="rId18"/>
    <p:sldId id="324"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90" r:id="rId36"/>
    <p:sldId id="286" r:id="rId37"/>
    <p:sldId id="285" r:id="rId38"/>
    <p:sldId id="284" r:id="rId39"/>
    <p:sldId id="287" r:id="rId40"/>
    <p:sldId id="288" r:id="rId41"/>
    <p:sldId id="304" r:id="rId42"/>
    <p:sldId id="305" r:id="rId43"/>
    <p:sldId id="306" r:id="rId44"/>
    <p:sldId id="289" r:id="rId45"/>
    <p:sldId id="260" r:id="rId46"/>
    <p:sldId id="291" r:id="rId47"/>
    <p:sldId id="292" r:id="rId48"/>
    <p:sldId id="263" r:id="rId49"/>
    <p:sldId id="295" r:id="rId50"/>
    <p:sldId id="297" r:id="rId51"/>
    <p:sldId id="294" r:id="rId52"/>
    <p:sldId id="293" r:id="rId53"/>
    <p:sldId id="264" r:id="rId54"/>
    <p:sldId id="266" r:id="rId55"/>
    <p:sldId id="267" r:id="rId56"/>
    <p:sldId id="308" r:id="rId57"/>
    <p:sldId id="299" r:id="rId58"/>
    <p:sldId id="261" r:id="rId59"/>
    <p:sldId id="326" r:id="rId60"/>
    <p:sldId id="327" r:id="rId61"/>
    <p:sldId id="309" r:id="rId62"/>
    <p:sldId id="325" r:id="rId63"/>
    <p:sldId id="310" r:id="rId64"/>
    <p:sldId id="311" r:id="rId65"/>
    <p:sldId id="265" r:id="rId66"/>
    <p:sldId id="30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4755"/>
  </p:normalViewPr>
  <p:slideViewPr>
    <p:cSldViewPr snapToGrid="0" snapToObjects="1">
      <p:cViewPr varScale="1">
        <p:scale>
          <a:sx n="57" d="100"/>
          <a:sy n="57" d="100"/>
        </p:scale>
        <p:origin x="24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3BCA1-A462-5E4C-BB77-B0B04F2A92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C78ADB-B173-9F44-A996-BF684211C6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144E0F-63C3-0E43-97B5-813FE092E103}"/>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AAC7648E-2153-F746-944B-FF366046E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3B3CA-8886-4147-88B3-FFA4DAF536D8}"/>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769812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0570-B23A-CF4F-9764-7CE69CC095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98DB7-E5F0-5B40-9C2F-CAF86DEA02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908285-F6C1-A74A-955F-6817A3FBB191}"/>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3472082E-72D0-D045-A0B9-55703B0F09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592D1-7A9F-9A48-914E-825D03B93236}"/>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63835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67802-3F9D-B04A-93F3-528B8B5200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7AD0F2-C073-2045-BA58-DCD234102B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2273E-E8DF-1540-960F-1233921F2DB1}"/>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F49FD84D-B637-1348-AE9E-13B3D75BC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9BC68-19CB-9747-AB97-9FD747F0007F}"/>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83346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F4E9D-9EF3-BF4D-8178-2A56E5B14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B49B4C-2551-0D45-89A3-D878184C423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09242C-91E8-D242-8905-9CA04AC48CCC}"/>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077AAA27-3451-0C41-9C29-385275B12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74F20-082A-C54E-98A2-D486B93F5F8F}"/>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226454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A7AA-4D7F-9747-9747-C8DE9EA228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D53923-7780-3F46-B8A4-4C5B171F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7D1BFE-FDDC-2B4D-9B8F-670D2AA6EA0F}"/>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F62EA59D-BB05-C14E-A787-E7DEA245E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7A4975-49AF-F34E-B234-792B034CAD8E}"/>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834129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23D4-E29A-C240-8C0C-FE07F1B673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F3D4-62B0-7247-BAF6-0048F9FB1AB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C6AB8-9551-A748-B9F8-945A70C455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97279-59D0-3F42-83B8-650239324D84}"/>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6" name="Footer Placeholder 5">
            <a:extLst>
              <a:ext uri="{FF2B5EF4-FFF2-40B4-BE49-F238E27FC236}">
                <a16:creationId xmlns:a16="http://schemas.microsoft.com/office/drawing/2014/main" id="{5CC2178E-4103-4146-86EB-DB4F4DEC7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27A5C-9D33-534E-B4D5-9AD18B181CB1}"/>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2669705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6E56-FA8C-1E46-A601-053DE6FA7C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2732C-3615-6748-8F85-D3FCD1111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BD13B6-E3D9-A743-9E74-C29F4AEE50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49A5F3-BE8B-184D-8DA6-E1E539FD8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AF02B09-674C-BC48-BE57-A9BA1F6CCEC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5896B9-694B-3146-8712-6BAF98DBACCC}"/>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8" name="Footer Placeholder 7">
            <a:extLst>
              <a:ext uri="{FF2B5EF4-FFF2-40B4-BE49-F238E27FC236}">
                <a16:creationId xmlns:a16="http://schemas.microsoft.com/office/drawing/2014/main" id="{67D08BED-30D5-2F49-A1FC-A810470DA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B2D190-D1EC-3D4E-9D99-C2790395A78F}"/>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2511255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671D-BAEE-AF4C-A041-70878C0D3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888612-05F1-344A-AA84-D7C7529ED6BC}"/>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4" name="Footer Placeholder 3">
            <a:extLst>
              <a:ext uri="{FF2B5EF4-FFF2-40B4-BE49-F238E27FC236}">
                <a16:creationId xmlns:a16="http://schemas.microsoft.com/office/drawing/2014/main" id="{C9522277-3258-7943-84B8-00BEAE00E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5D3257-43D5-214D-A209-029BAA3271B6}"/>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9492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4A88F-D496-FE4A-95C5-2A2CF2FB27E3}"/>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3" name="Footer Placeholder 2">
            <a:extLst>
              <a:ext uri="{FF2B5EF4-FFF2-40B4-BE49-F238E27FC236}">
                <a16:creationId xmlns:a16="http://schemas.microsoft.com/office/drawing/2014/main" id="{61C07298-6358-C041-955C-899DC71C0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EF7A8F-6294-A044-9A09-16202DB6CCB8}"/>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53174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2A2D-B0E3-1245-9A7F-5967C911A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64D307-CD4F-6741-8ECA-F3F84F5AA8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F4BB05-2F0B-BD4B-BADA-73C5D0496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BCEBF1-6D4E-B74A-B50A-F3D68E978106}"/>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6" name="Footer Placeholder 5">
            <a:extLst>
              <a:ext uri="{FF2B5EF4-FFF2-40B4-BE49-F238E27FC236}">
                <a16:creationId xmlns:a16="http://schemas.microsoft.com/office/drawing/2014/main" id="{0849D47D-D05F-4449-BB78-D6A84A348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65F1E5-2251-0B4A-85D4-F654AE4D1003}"/>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82621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C61B-6372-F245-81DF-6D04E96E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69D6B4-E73A-4642-B04B-D33058A2A3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DE6FD7-7F4C-9749-87AA-64A5396D77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E0E0AA-8310-0340-BAE4-8E930F73E4C3}"/>
              </a:ext>
            </a:extLst>
          </p:cNvPr>
          <p:cNvSpPr>
            <a:spLocks noGrp="1"/>
          </p:cNvSpPr>
          <p:nvPr>
            <p:ph type="dt" sz="half" idx="10"/>
          </p:nvPr>
        </p:nvSpPr>
        <p:spPr/>
        <p:txBody>
          <a:bodyPr/>
          <a:lstStyle/>
          <a:p>
            <a:fld id="{D027AF32-844F-E74D-8214-B16D1706D73F}" type="datetimeFigureOut">
              <a:rPr lang="en-US" smtClean="0"/>
              <a:t>3/2/19</a:t>
            </a:fld>
            <a:endParaRPr lang="en-US"/>
          </a:p>
        </p:txBody>
      </p:sp>
      <p:sp>
        <p:nvSpPr>
          <p:cNvPr id="6" name="Footer Placeholder 5">
            <a:extLst>
              <a:ext uri="{FF2B5EF4-FFF2-40B4-BE49-F238E27FC236}">
                <a16:creationId xmlns:a16="http://schemas.microsoft.com/office/drawing/2014/main" id="{8A26755C-5B1D-C34C-A8ED-4610E2974D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FA555-D4F2-E44E-BBAE-F5EEDBC207D5}"/>
              </a:ext>
            </a:extLst>
          </p:cNvPr>
          <p:cNvSpPr>
            <a:spLocks noGrp="1"/>
          </p:cNvSpPr>
          <p:nvPr>
            <p:ph type="sldNum" sz="quarter" idx="12"/>
          </p:nvPr>
        </p:nvSpPr>
        <p:spPr/>
        <p:txBody>
          <a:bodyPr/>
          <a:lstStyle/>
          <a:p>
            <a:fld id="{04884933-B18D-4940-BCCF-78E8D38219C3}" type="slidenum">
              <a:rPr lang="en-US" smtClean="0"/>
              <a:t>‹#›</a:t>
            </a:fld>
            <a:endParaRPr lang="en-US"/>
          </a:p>
        </p:txBody>
      </p:sp>
    </p:spTree>
    <p:extLst>
      <p:ext uri="{BB962C8B-B14F-4D97-AF65-F5344CB8AC3E}">
        <p14:creationId xmlns:p14="http://schemas.microsoft.com/office/powerpoint/2010/main" val="1171165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1E5F1A-9E9D-644A-9132-2B30300E7F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45B266-94B3-B14E-92D2-6B27A921C5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83A57-0A9C-7B4A-87B5-EB13169D0B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7AF32-844F-E74D-8214-B16D1706D73F}" type="datetimeFigureOut">
              <a:rPr lang="en-US" smtClean="0"/>
              <a:t>3/2/19</a:t>
            </a:fld>
            <a:endParaRPr lang="en-US"/>
          </a:p>
        </p:txBody>
      </p:sp>
      <p:sp>
        <p:nvSpPr>
          <p:cNvPr id="5" name="Footer Placeholder 4">
            <a:extLst>
              <a:ext uri="{FF2B5EF4-FFF2-40B4-BE49-F238E27FC236}">
                <a16:creationId xmlns:a16="http://schemas.microsoft.com/office/drawing/2014/main" id="{A4EB0A1F-32A9-F749-B0EE-CB2CA7FAB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657111-36F5-C64B-8F61-B8492ED0E9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84933-B18D-4940-BCCF-78E8D38219C3}" type="slidenum">
              <a:rPr lang="en-US" smtClean="0"/>
              <a:t>‹#›</a:t>
            </a:fld>
            <a:endParaRPr lang="en-US"/>
          </a:p>
        </p:txBody>
      </p:sp>
    </p:spTree>
    <p:extLst>
      <p:ext uri="{BB962C8B-B14F-4D97-AF65-F5344CB8AC3E}">
        <p14:creationId xmlns:p14="http://schemas.microsoft.com/office/powerpoint/2010/main" val="257752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es.wikipedia.org/wiki/Sun_Java_System_Application_Server" TargetMode="External"/><Relationship Id="rId13" Type="http://schemas.openxmlformats.org/officeDocument/2006/relationships/hyperlink" Target="https://en.wikipedia.org/wiki/BEA_Systems" TargetMode="External"/><Relationship Id="rId3" Type="http://schemas.openxmlformats.org/officeDocument/2006/relationships/hyperlink" Target="https://www.apache.org/" TargetMode="External"/><Relationship Id="rId7" Type="http://schemas.openxmlformats.org/officeDocument/2006/relationships/hyperlink" Target="https://www.sap.com/" TargetMode="External"/><Relationship Id="rId12" Type="http://schemas.openxmlformats.org/officeDocument/2006/relationships/hyperlink" Target="http://www.oracle.com/technetwork/middleware/weblogic/overview/index.html" TargetMode="External"/><Relationship Id="rId2" Type="http://schemas.openxmlformats.org/officeDocument/2006/relationships/hyperlink" Target="http://geronimo.apache.org/" TargetMode="External"/><Relationship Id="rId1" Type="http://schemas.openxmlformats.org/officeDocument/2006/relationships/slideLayout" Target="../slideLayouts/slideLayout2.xml"/><Relationship Id="rId6" Type="http://schemas.openxmlformats.org/officeDocument/2006/relationships/hyperlink" Target="https://www.sap.com/community/topic/netweaver.html" TargetMode="External"/><Relationship Id="rId11" Type="http://schemas.openxmlformats.org/officeDocument/2006/relationships/hyperlink" Target="https://www.ibm.com/" TargetMode="External"/><Relationship Id="rId5" Type="http://schemas.openxmlformats.org/officeDocument/2006/relationships/hyperlink" Target="http://asm.ow2.org/" TargetMode="External"/><Relationship Id="rId10" Type="http://schemas.openxmlformats.org/officeDocument/2006/relationships/hyperlink" Target="https://www.ibm.com/developerworks/ssa/websphere/newto/index.html" TargetMode="External"/><Relationship Id="rId4" Type="http://schemas.openxmlformats.org/officeDocument/2006/relationships/hyperlink" Target="https://jonas.ow2.org/bin/view/Main/" TargetMode="External"/><Relationship Id="rId9" Type="http://schemas.openxmlformats.org/officeDocument/2006/relationships/hyperlink" Target="https://es.wikipedia.org/wiki/Sun_Microsystem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redhat.com/es" TargetMode="External"/><Relationship Id="rId2" Type="http://schemas.openxmlformats.org/officeDocument/2006/relationships/hyperlink" Target="http://www.jboss.org/" TargetMode="External"/><Relationship Id="rId1" Type="http://schemas.openxmlformats.org/officeDocument/2006/relationships/slideLayout" Target="../slideLayouts/slideLayout2.xml"/><Relationship Id="rId5" Type="http://schemas.openxmlformats.org/officeDocument/2006/relationships/hyperlink" Target="https://javaee.github.io/glassfish/" TargetMode="External"/><Relationship Id="rId4" Type="http://schemas.openxmlformats.org/officeDocument/2006/relationships/hyperlink" Target="http://www.oracle.com/technetwork/middleware/ias/downloads/utilsoft-090603.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s.wikipedia.org/wiki/WildFly" TargetMode="External"/><Relationship Id="rId2" Type="http://schemas.openxmlformats.org/officeDocument/2006/relationships/hyperlink" Target="http://wildfly.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jcp.org/en/jsr/detail?id=316" TargetMode="External"/><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www.jcp.org/en/jsr/detail?id=342"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jcp.org/en/jsr/detail?id=366" TargetMode="External"/><Relationship Id="rId2" Type="http://schemas.openxmlformats.org/officeDocument/2006/relationships/hyperlink" Target="https://www.jcp.org/en/jsr/detail?id=342" TargetMode="Externa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2.xml"/><Relationship Id="rId4" Type="http://schemas.openxmlformats.org/officeDocument/2006/relationships/image" Target="../media/image35.tiff"/></Relationships>
</file>

<file path=ppt/slides/_rels/slide6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E8C2C-38A4-C444-9E59-80ABD4AA429B}"/>
              </a:ext>
            </a:extLst>
          </p:cNvPr>
          <p:cNvSpPr>
            <a:spLocks noGrp="1"/>
          </p:cNvSpPr>
          <p:nvPr>
            <p:ph type="ctrTitle"/>
          </p:nvPr>
        </p:nvSpPr>
        <p:spPr/>
        <p:txBody>
          <a:bodyPr/>
          <a:lstStyle/>
          <a:p>
            <a:r>
              <a:rPr lang="en-US" dirty="0" err="1"/>
              <a:t>Microprofile</a:t>
            </a:r>
            <a:endParaRPr lang="en-US" dirty="0"/>
          </a:p>
        </p:txBody>
      </p:sp>
      <p:sp>
        <p:nvSpPr>
          <p:cNvPr id="3" name="Subtitle 2">
            <a:extLst>
              <a:ext uri="{FF2B5EF4-FFF2-40B4-BE49-F238E27FC236}">
                <a16:creationId xmlns:a16="http://schemas.microsoft.com/office/drawing/2014/main" id="{7E1B5B8C-C628-D14C-A4A3-33C7FFEE6845}"/>
              </a:ext>
            </a:extLst>
          </p:cNvPr>
          <p:cNvSpPr>
            <a:spLocks noGrp="1"/>
          </p:cNvSpPr>
          <p:nvPr>
            <p:ph type="subTitle" idx="1"/>
          </p:nvPr>
        </p:nvSpPr>
        <p:spPr/>
        <p:txBody>
          <a:bodyPr/>
          <a:lstStyle/>
          <a:p>
            <a:r>
              <a:rPr lang="en-US" dirty="0"/>
              <a:t>As</a:t>
            </a:r>
            <a:r>
              <a:rPr lang="es-ES" dirty="0"/>
              <a:t>í llegamos a esto.</a:t>
            </a:r>
            <a:endParaRPr lang="en-US" dirty="0"/>
          </a:p>
        </p:txBody>
      </p:sp>
    </p:spTree>
    <p:extLst>
      <p:ext uri="{BB962C8B-B14F-4D97-AF65-F5344CB8AC3E}">
        <p14:creationId xmlns:p14="http://schemas.microsoft.com/office/powerpoint/2010/main" val="1031648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3920837" y="2213372"/>
            <a:ext cx="3048000" cy="304085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Tree>
    <p:extLst>
      <p:ext uri="{BB962C8B-B14F-4D97-AF65-F5344CB8AC3E}">
        <p14:creationId xmlns:p14="http://schemas.microsoft.com/office/powerpoint/2010/main" val="544789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pic>
        <p:nvPicPr>
          <p:cNvPr id="4" name="Picture 3">
            <a:extLst>
              <a:ext uri="{FF2B5EF4-FFF2-40B4-BE49-F238E27FC236}">
                <a16:creationId xmlns:a16="http://schemas.microsoft.com/office/drawing/2014/main" id="{C26453A3-1E2F-A14A-A149-BB3B5018E655}"/>
              </a:ext>
            </a:extLst>
          </p:cNvPr>
          <p:cNvPicPr>
            <a:picLocks noChangeAspect="1"/>
          </p:cNvPicPr>
          <p:nvPr/>
        </p:nvPicPr>
        <p:blipFill>
          <a:blip r:embed="rId2"/>
          <a:stretch>
            <a:fillRect/>
          </a:stretch>
        </p:blipFill>
        <p:spPr>
          <a:xfrm>
            <a:off x="1347009" y="1313411"/>
            <a:ext cx="8333046" cy="5324764"/>
          </a:xfrm>
          <a:prstGeom prst="rect">
            <a:avLst/>
          </a:prstGeom>
        </p:spPr>
      </p:pic>
    </p:spTree>
    <p:extLst>
      <p:ext uri="{BB962C8B-B14F-4D97-AF65-F5344CB8AC3E}">
        <p14:creationId xmlns:p14="http://schemas.microsoft.com/office/powerpoint/2010/main" val="375592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5" name="Rounded Rectangle 14">
            <a:extLst>
              <a:ext uri="{FF2B5EF4-FFF2-40B4-BE49-F238E27FC236}">
                <a16:creationId xmlns:a16="http://schemas.microsoft.com/office/drawing/2014/main" id="{24517B0F-3594-BC4E-A5B3-8223D41F4D8C}"/>
              </a:ext>
            </a:extLst>
          </p:cNvPr>
          <p:cNvSpPr/>
          <p:nvPr/>
        </p:nvSpPr>
        <p:spPr>
          <a:xfrm>
            <a:off x="1627910" y="3429000"/>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Agile</a:t>
            </a:r>
          </a:p>
        </p:txBody>
      </p:sp>
      <p:sp>
        <p:nvSpPr>
          <p:cNvPr id="16" name="Rounded Rectangle 15">
            <a:extLst>
              <a:ext uri="{FF2B5EF4-FFF2-40B4-BE49-F238E27FC236}">
                <a16:creationId xmlns:a16="http://schemas.microsoft.com/office/drawing/2014/main" id="{7FC2EC2A-9E77-6E45-A5AC-98BF3E595127}"/>
              </a:ext>
            </a:extLst>
          </p:cNvPr>
          <p:cNvSpPr/>
          <p:nvPr/>
        </p:nvSpPr>
        <p:spPr>
          <a:xfrm>
            <a:off x="1608860" y="193557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Devops</a:t>
            </a:r>
            <a:endParaRPr lang="en-US" dirty="0"/>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18" name="Rounded Rectangle 17">
            <a:extLst>
              <a:ext uri="{FF2B5EF4-FFF2-40B4-BE49-F238E27FC236}">
                <a16:creationId xmlns:a16="http://schemas.microsoft.com/office/drawing/2014/main" id="{A4A68BDC-8D82-AC4A-934D-60F7224D5239}"/>
              </a:ext>
            </a:extLst>
          </p:cNvPr>
          <p:cNvSpPr/>
          <p:nvPr/>
        </p:nvSpPr>
        <p:spPr>
          <a:xfrm>
            <a:off x="3830782" y="345558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a:t>
            </a:r>
            <a:r>
              <a:rPr lang="en-US" dirty="0" err="1"/>
              <a:t>Capas</a:t>
            </a:r>
            <a:endParaRPr lang="en-US" dirty="0"/>
          </a:p>
        </p:txBody>
      </p:sp>
      <p:sp>
        <p:nvSpPr>
          <p:cNvPr id="19" name="Rounded Rectangle 18">
            <a:extLst>
              <a:ext uri="{FF2B5EF4-FFF2-40B4-BE49-F238E27FC236}">
                <a16:creationId xmlns:a16="http://schemas.microsoft.com/office/drawing/2014/main" id="{0B5EAD63-710E-CD44-925B-04B3739AD233}"/>
              </a:ext>
            </a:extLst>
          </p:cNvPr>
          <p:cNvSpPr/>
          <p:nvPr/>
        </p:nvSpPr>
        <p:spPr>
          <a:xfrm>
            <a:off x="3811732" y="1962159"/>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Microservicios</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1" name="Rounded Rectangle 20">
            <a:extLst>
              <a:ext uri="{FF2B5EF4-FFF2-40B4-BE49-F238E27FC236}">
                <a16:creationId xmlns:a16="http://schemas.microsoft.com/office/drawing/2014/main" id="{FD3DCE6A-AD61-4D4F-A246-E154B5E7D9F4}"/>
              </a:ext>
            </a:extLst>
          </p:cNvPr>
          <p:cNvSpPr/>
          <p:nvPr/>
        </p:nvSpPr>
        <p:spPr>
          <a:xfrm>
            <a:off x="6023263" y="342495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Virtuales</a:t>
            </a:r>
            <a:endParaRPr lang="en-US" dirty="0"/>
          </a:p>
        </p:txBody>
      </p:sp>
      <p:sp>
        <p:nvSpPr>
          <p:cNvPr id="22" name="Rounded Rectangle 21">
            <a:extLst>
              <a:ext uri="{FF2B5EF4-FFF2-40B4-BE49-F238E27FC236}">
                <a16:creationId xmlns:a16="http://schemas.microsoft.com/office/drawing/2014/main" id="{932CDD4F-1239-3842-83AB-ECCE3D3218AF}"/>
              </a:ext>
            </a:extLst>
          </p:cNvPr>
          <p:cNvSpPr/>
          <p:nvPr/>
        </p:nvSpPr>
        <p:spPr>
          <a:xfrm>
            <a:off x="6004213" y="1931529"/>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Contenedores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
        <p:nvSpPr>
          <p:cNvPr id="24" name="Rounded Rectangle 23">
            <a:extLst>
              <a:ext uri="{FF2B5EF4-FFF2-40B4-BE49-F238E27FC236}">
                <a16:creationId xmlns:a16="http://schemas.microsoft.com/office/drawing/2014/main" id="{82512E37-2A0B-0847-BA6C-8312CAF6F393}"/>
              </a:ext>
            </a:extLst>
          </p:cNvPr>
          <p:cNvSpPr/>
          <p:nvPr/>
        </p:nvSpPr>
        <p:spPr>
          <a:xfrm>
            <a:off x="8162062" y="3369055"/>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Hosteado</a:t>
            </a:r>
            <a:endParaRPr lang="en-US" dirty="0"/>
          </a:p>
        </p:txBody>
      </p:sp>
      <p:sp>
        <p:nvSpPr>
          <p:cNvPr id="25" name="Rounded Rectangle 24">
            <a:extLst>
              <a:ext uri="{FF2B5EF4-FFF2-40B4-BE49-F238E27FC236}">
                <a16:creationId xmlns:a16="http://schemas.microsoft.com/office/drawing/2014/main" id="{375D9498-89DA-D741-8791-3AD4634BF2BE}"/>
              </a:ext>
            </a:extLst>
          </p:cNvPr>
          <p:cNvSpPr/>
          <p:nvPr/>
        </p:nvSpPr>
        <p:spPr>
          <a:xfrm>
            <a:off x="8143012" y="1875631"/>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Cloud</a:t>
            </a:r>
          </a:p>
        </p:txBody>
      </p:sp>
    </p:spTree>
    <p:extLst>
      <p:ext uri="{BB962C8B-B14F-4D97-AF65-F5344CB8AC3E}">
        <p14:creationId xmlns:p14="http://schemas.microsoft.com/office/powerpoint/2010/main" val="14828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5" name="Rounded Rectangle 14">
            <a:extLst>
              <a:ext uri="{FF2B5EF4-FFF2-40B4-BE49-F238E27FC236}">
                <a16:creationId xmlns:a16="http://schemas.microsoft.com/office/drawing/2014/main" id="{24517B0F-3594-BC4E-A5B3-8223D41F4D8C}"/>
              </a:ext>
            </a:extLst>
          </p:cNvPr>
          <p:cNvSpPr/>
          <p:nvPr/>
        </p:nvSpPr>
        <p:spPr>
          <a:xfrm>
            <a:off x="1627910" y="3429000"/>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Agile</a:t>
            </a:r>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18" name="Rounded Rectangle 17">
            <a:extLst>
              <a:ext uri="{FF2B5EF4-FFF2-40B4-BE49-F238E27FC236}">
                <a16:creationId xmlns:a16="http://schemas.microsoft.com/office/drawing/2014/main" id="{A4A68BDC-8D82-AC4A-934D-60F7224D5239}"/>
              </a:ext>
            </a:extLst>
          </p:cNvPr>
          <p:cNvSpPr/>
          <p:nvPr/>
        </p:nvSpPr>
        <p:spPr>
          <a:xfrm>
            <a:off x="3830782" y="345558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a:t>
            </a:r>
            <a:r>
              <a:rPr lang="en-US" dirty="0" err="1"/>
              <a:t>Capas</a:t>
            </a:r>
            <a:endParaRPr lang="en-US" dirty="0"/>
          </a:p>
        </p:txBody>
      </p:sp>
      <p:sp>
        <p:nvSpPr>
          <p:cNvPr id="19" name="Rounded Rectangle 18">
            <a:extLst>
              <a:ext uri="{FF2B5EF4-FFF2-40B4-BE49-F238E27FC236}">
                <a16:creationId xmlns:a16="http://schemas.microsoft.com/office/drawing/2014/main" id="{0B5EAD63-710E-CD44-925B-04B3739AD233}"/>
              </a:ext>
            </a:extLst>
          </p:cNvPr>
          <p:cNvSpPr/>
          <p:nvPr/>
        </p:nvSpPr>
        <p:spPr>
          <a:xfrm>
            <a:off x="3811732" y="1962159"/>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Microservicios</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
        <p:nvSpPr>
          <p:cNvPr id="24" name="Rounded Rectangle 23">
            <a:extLst>
              <a:ext uri="{FF2B5EF4-FFF2-40B4-BE49-F238E27FC236}">
                <a16:creationId xmlns:a16="http://schemas.microsoft.com/office/drawing/2014/main" id="{82512E37-2A0B-0847-BA6C-8312CAF6F393}"/>
              </a:ext>
            </a:extLst>
          </p:cNvPr>
          <p:cNvSpPr/>
          <p:nvPr/>
        </p:nvSpPr>
        <p:spPr>
          <a:xfrm>
            <a:off x="8162062" y="3369055"/>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Hosteado</a:t>
            </a:r>
            <a:endParaRPr lang="en-US" dirty="0"/>
          </a:p>
        </p:txBody>
      </p:sp>
    </p:spTree>
    <p:extLst>
      <p:ext uri="{BB962C8B-B14F-4D97-AF65-F5344CB8AC3E}">
        <p14:creationId xmlns:p14="http://schemas.microsoft.com/office/powerpoint/2010/main" val="3444902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
        <p:nvSpPr>
          <p:cNvPr id="24" name="Rounded Rectangle 23">
            <a:extLst>
              <a:ext uri="{FF2B5EF4-FFF2-40B4-BE49-F238E27FC236}">
                <a16:creationId xmlns:a16="http://schemas.microsoft.com/office/drawing/2014/main" id="{82512E37-2A0B-0847-BA6C-8312CAF6F393}"/>
              </a:ext>
            </a:extLst>
          </p:cNvPr>
          <p:cNvSpPr/>
          <p:nvPr/>
        </p:nvSpPr>
        <p:spPr>
          <a:xfrm>
            <a:off x="8162062" y="3369055"/>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Hosteado</a:t>
            </a:r>
            <a:endParaRPr lang="en-US" dirty="0"/>
          </a:p>
        </p:txBody>
      </p:sp>
      <p:sp>
        <p:nvSpPr>
          <p:cNvPr id="25" name="Rounded Rectangle 24">
            <a:extLst>
              <a:ext uri="{FF2B5EF4-FFF2-40B4-BE49-F238E27FC236}">
                <a16:creationId xmlns:a16="http://schemas.microsoft.com/office/drawing/2014/main" id="{375D9498-89DA-D741-8791-3AD4634BF2BE}"/>
              </a:ext>
            </a:extLst>
          </p:cNvPr>
          <p:cNvSpPr/>
          <p:nvPr/>
        </p:nvSpPr>
        <p:spPr>
          <a:xfrm>
            <a:off x="8143012" y="1875631"/>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Cloud</a:t>
            </a:r>
          </a:p>
        </p:txBody>
      </p:sp>
    </p:spTree>
    <p:extLst>
      <p:ext uri="{BB962C8B-B14F-4D97-AF65-F5344CB8AC3E}">
        <p14:creationId xmlns:p14="http://schemas.microsoft.com/office/powerpoint/2010/main" val="3071106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6" name="Oval 5">
            <a:extLst>
              <a:ext uri="{FF2B5EF4-FFF2-40B4-BE49-F238E27FC236}">
                <a16:creationId xmlns:a16="http://schemas.microsoft.com/office/drawing/2014/main" id="{866C349A-D318-3748-8DF5-AAFC9525A774}"/>
              </a:ext>
            </a:extLst>
          </p:cNvPr>
          <p:cNvSpPr/>
          <p:nvPr/>
        </p:nvSpPr>
        <p:spPr>
          <a:xfrm>
            <a:off x="10390911" y="110837"/>
            <a:ext cx="1801089" cy="146075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3" name="Rectangle 2">
            <a:extLst>
              <a:ext uri="{FF2B5EF4-FFF2-40B4-BE49-F238E27FC236}">
                <a16:creationId xmlns:a16="http://schemas.microsoft.com/office/drawing/2014/main" id="{CDEA6073-C2C3-EC4C-8632-422BF83274DB}"/>
              </a:ext>
            </a:extLst>
          </p:cNvPr>
          <p:cNvSpPr/>
          <p:nvPr/>
        </p:nvSpPr>
        <p:spPr>
          <a:xfrm>
            <a:off x="1814946" y="1571591"/>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0979C-91B0-A144-99BB-77324B703687}"/>
              </a:ext>
            </a:extLst>
          </p:cNvPr>
          <p:cNvSpPr/>
          <p:nvPr/>
        </p:nvSpPr>
        <p:spPr>
          <a:xfrm>
            <a:off x="3998768"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BB013E8-D6F0-9645-82F7-15B010F976E6}"/>
              </a:ext>
            </a:extLst>
          </p:cNvPr>
          <p:cNvSpPr/>
          <p:nvPr/>
        </p:nvSpPr>
        <p:spPr>
          <a:xfrm>
            <a:off x="6182591"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F7937DE-6032-694F-AA65-0C8D50F7C1B9}"/>
              </a:ext>
            </a:extLst>
          </p:cNvPr>
          <p:cNvSpPr/>
          <p:nvPr/>
        </p:nvSpPr>
        <p:spPr>
          <a:xfrm>
            <a:off x="8340437" y="1571590"/>
            <a:ext cx="1406236" cy="419749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3175BD-E985-F245-9BEB-D9B9E31741A5}"/>
              </a:ext>
            </a:extLst>
          </p:cNvPr>
          <p:cNvSpPr txBox="1"/>
          <p:nvPr/>
        </p:nvSpPr>
        <p:spPr>
          <a:xfrm>
            <a:off x="1627910" y="5907629"/>
            <a:ext cx="1780308" cy="646331"/>
          </a:xfrm>
          <a:prstGeom prst="rect">
            <a:avLst/>
          </a:prstGeom>
          <a:noFill/>
        </p:spPr>
        <p:txBody>
          <a:bodyPr wrap="square" rtlCol="0">
            <a:spAutoFit/>
          </a:bodyPr>
          <a:lstStyle/>
          <a:p>
            <a:pPr algn="ctr"/>
            <a:r>
              <a:rPr lang="en-US" dirty="0" err="1"/>
              <a:t>Proceso</a:t>
            </a:r>
            <a:r>
              <a:rPr lang="en-US" dirty="0"/>
              <a:t> de </a:t>
            </a:r>
            <a:r>
              <a:rPr lang="en-US" dirty="0" err="1"/>
              <a:t>Desarrollo</a:t>
            </a:r>
            <a:endParaRPr lang="en-US" dirty="0"/>
          </a:p>
        </p:txBody>
      </p:sp>
      <p:sp>
        <p:nvSpPr>
          <p:cNvPr id="10" name="TextBox 9">
            <a:extLst>
              <a:ext uri="{FF2B5EF4-FFF2-40B4-BE49-F238E27FC236}">
                <a16:creationId xmlns:a16="http://schemas.microsoft.com/office/drawing/2014/main" id="{8EE7982B-36AE-7140-966E-B31651EFF706}"/>
              </a:ext>
            </a:extLst>
          </p:cNvPr>
          <p:cNvSpPr txBox="1"/>
          <p:nvPr/>
        </p:nvSpPr>
        <p:spPr>
          <a:xfrm>
            <a:off x="3811732" y="5926315"/>
            <a:ext cx="1780308" cy="646331"/>
          </a:xfrm>
          <a:prstGeom prst="rect">
            <a:avLst/>
          </a:prstGeom>
          <a:noFill/>
        </p:spPr>
        <p:txBody>
          <a:bodyPr wrap="square" rtlCol="0">
            <a:spAutoFit/>
          </a:bodyPr>
          <a:lstStyle/>
          <a:p>
            <a:pPr algn="ctr"/>
            <a:r>
              <a:rPr lang="en-US" dirty="0" err="1"/>
              <a:t>Arquitectura</a:t>
            </a:r>
            <a:r>
              <a:rPr lang="en-US" dirty="0"/>
              <a:t> de la </a:t>
            </a:r>
            <a:r>
              <a:rPr lang="en-US" dirty="0" err="1"/>
              <a:t>aplicación</a:t>
            </a:r>
            <a:endParaRPr lang="en-US" dirty="0"/>
          </a:p>
        </p:txBody>
      </p:sp>
      <p:sp>
        <p:nvSpPr>
          <p:cNvPr id="11" name="TextBox 10">
            <a:extLst>
              <a:ext uri="{FF2B5EF4-FFF2-40B4-BE49-F238E27FC236}">
                <a16:creationId xmlns:a16="http://schemas.microsoft.com/office/drawing/2014/main" id="{EAE48CD5-1643-AE41-83ED-0BC4C0051F60}"/>
              </a:ext>
            </a:extLst>
          </p:cNvPr>
          <p:cNvSpPr txBox="1"/>
          <p:nvPr/>
        </p:nvSpPr>
        <p:spPr>
          <a:xfrm>
            <a:off x="5926282" y="5907629"/>
            <a:ext cx="1780308" cy="646331"/>
          </a:xfrm>
          <a:prstGeom prst="rect">
            <a:avLst/>
          </a:prstGeom>
          <a:noFill/>
        </p:spPr>
        <p:txBody>
          <a:bodyPr wrap="square" rtlCol="0">
            <a:spAutoFit/>
          </a:bodyPr>
          <a:lstStyle/>
          <a:p>
            <a:pPr algn="ctr"/>
            <a:r>
              <a:rPr lang="en-US" dirty="0" err="1"/>
              <a:t>Empaquetado</a:t>
            </a:r>
            <a:r>
              <a:rPr lang="en-US" dirty="0"/>
              <a:t> y </a:t>
            </a:r>
            <a:r>
              <a:rPr lang="en-US" dirty="0" err="1"/>
              <a:t>despliegue</a:t>
            </a:r>
            <a:endParaRPr lang="en-US" dirty="0"/>
          </a:p>
        </p:txBody>
      </p:sp>
      <p:sp>
        <p:nvSpPr>
          <p:cNvPr id="12" name="TextBox 11">
            <a:extLst>
              <a:ext uri="{FF2B5EF4-FFF2-40B4-BE49-F238E27FC236}">
                <a16:creationId xmlns:a16="http://schemas.microsoft.com/office/drawing/2014/main" id="{F8C64C22-7C80-5340-82EA-7693503D2D40}"/>
              </a:ext>
            </a:extLst>
          </p:cNvPr>
          <p:cNvSpPr txBox="1"/>
          <p:nvPr/>
        </p:nvSpPr>
        <p:spPr>
          <a:xfrm>
            <a:off x="8153401" y="5954027"/>
            <a:ext cx="1780308" cy="646331"/>
          </a:xfrm>
          <a:prstGeom prst="rect">
            <a:avLst/>
          </a:prstGeom>
          <a:noFill/>
        </p:spPr>
        <p:txBody>
          <a:bodyPr wrap="square" rtlCol="0">
            <a:spAutoFit/>
          </a:bodyPr>
          <a:lstStyle/>
          <a:p>
            <a:pPr algn="ctr"/>
            <a:r>
              <a:rPr lang="en-US" dirty="0" err="1"/>
              <a:t>Infraestructura</a:t>
            </a:r>
            <a:r>
              <a:rPr lang="en-US" dirty="0"/>
              <a:t> de la </a:t>
            </a:r>
            <a:r>
              <a:rPr lang="en-US" dirty="0" err="1"/>
              <a:t>aplicación</a:t>
            </a:r>
            <a:endParaRPr lang="en-US" dirty="0"/>
          </a:p>
        </p:txBody>
      </p:sp>
      <p:sp>
        <p:nvSpPr>
          <p:cNvPr id="14" name="Rounded Rectangle 13">
            <a:extLst>
              <a:ext uri="{FF2B5EF4-FFF2-40B4-BE49-F238E27FC236}">
                <a16:creationId xmlns:a16="http://schemas.microsoft.com/office/drawing/2014/main" id="{08071C68-B444-AF4A-B0DA-DCAD8FEAF1FB}"/>
              </a:ext>
            </a:extLst>
          </p:cNvPr>
          <p:cNvSpPr/>
          <p:nvPr/>
        </p:nvSpPr>
        <p:spPr>
          <a:xfrm>
            <a:off x="1645226" y="496324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Cascada</a:t>
            </a:r>
            <a:endParaRPr lang="en-US" dirty="0"/>
          </a:p>
        </p:txBody>
      </p:sp>
      <p:sp>
        <p:nvSpPr>
          <p:cNvPr id="15" name="Rounded Rectangle 14">
            <a:extLst>
              <a:ext uri="{FF2B5EF4-FFF2-40B4-BE49-F238E27FC236}">
                <a16:creationId xmlns:a16="http://schemas.microsoft.com/office/drawing/2014/main" id="{24517B0F-3594-BC4E-A5B3-8223D41F4D8C}"/>
              </a:ext>
            </a:extLst>
          </p:cNvPr>
          <p:cNvSpPr/>
          <p:nvPr/>
        </p:nvSpPr>
        <p:spPr>
          <a:xfrm>
            <a:off x="1627910" y="3429000"/>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Agile</a:t>
            </a:r>
          </a:p>
        </p:txBody>
      </p:sp>
      <p:sp>
        <p:nvSpPr>
          <p:cNvPr id="17" name="Rounded Rectangle 16">
            <a:extLst>
              <a:ext uri="{FF2B5EF4-FFF2-40B4-BE49-F238E27FC236}">
                <a16:creationId xmlns:a16="http://schemas.microsoft.com/office/drawing/2014/main" id="{A5AEEC76-7E21-E84D-BC12-AA2038624440}"/>
              </a:ext>
            </a:extLst>
          </p:cNvPr>
          <p:cNvSpPr/>
          <p:nvPr/>
        </p:nvSpPr>
        <p:spPr>
          <a:xfrm>
            <a:off x="3848098" y="498982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Monolitico</a:t>
            </a:r>
            <a:endParaRPr lang="en-US" dirty="0"/>
          </a:p>
        </p:txBody>
      </p:sp>
      <p:sp>
        <p:nvSpPr>
          <p:cNvPr id="18" name="Rounded Rectangle 17">
            <a:extLst>
              <a:ext uri="{FF2B5EF4-FFF2-40B4-BE49-F238E27FC236}">
                <a16:creationId xmlns:a16="http://schemas.microsoft.com/office/drawing/2014/main" id="{A4A68BDC-8D82-AC4A-934D-60F7224D5239}"/>
              </a:ext>
            </a:extLst>
          </p:cNvPr>
          <p:cNvSpPr/>
          <p:nvPr/>
        </p:nvSpPr>
        <p:spPr>
          <a:xfrm>
            <a:off x="3830782" y="345558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N-</a:t>
            </a:r>
            <a:r>
              <a:rPr lang="en-US" dirty="0" err="1"/>
              <a:t>Capas</a:t>
            </a:r>
            <a:endParaRPr lang="en-US" dirty="0"/>
          </a:p>
        </p:txBody>
      </p:sp>
      <p:sp>
        <p:nvSpPr>
          <p:cNvPr id="20" name="Rounded Rectangle 19">
            <a:extLst>
              <a:ext uri="{FF2B5EF4-FFF2-40B4-BE49-F238E27FC236}">
                <a16:creationId xmlns:a16="http://schemas.microsoft.com/office/drawing/2014/main" id="{46B81B9B-4518-C84C-9B88-8F7F59F726F2}"/>
              </a:ext>
            </a:extLst>
          </p:cNvPr>
          <p:cNvSpPr/>
          <p:nvPr/>
        </p:nvSpPr>
        <p:spPr>
          <a:xfrm>
            <a:off x="6040579" y="4959196"/>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fisicos</a:t>
            </a:r>
            <a:endParaRPr lang="en-US" dirty="0"/>
          </a:p>
        </p:txBody>
      </p:sp>
      <p:sp>
        <p:nvSpPr>
          <p:cNvPr id="21" name="Rounded Rectangle 20">
            <a:extLst>
              <a:ext uri="{FF2B5EF4-FFF2-40B4-BE49-F238E27FC236}">
                <a16:creationId xmlns:a16="http://schemas.microsoft.com/office/drawing/2014/main" id="{FD3DCE6A-AD61-4D4F-A246-E154B5E7D9F4}"/>
              </a:ext>
            </a:extLst>
          </p:cNvPr>
          <p:cNvSpPr/>
          <p:nvPr/>
        </p:nvSpPr>
        <p:spPr>
          <a:xfrm>
            <a:off x="6023263" y="3424953"/>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Servidores</a:t>
            </a:r>
            <a:endParaRPr lang="en-US" dirty="0"/>
          </a:p>
          <a:p>
            <a:pPr algn="ctr"/>
            <a:r>
              <a:rPr lang="en-US" dirty="0" err="1"/>
              <a:t>Virtuales</a:t>
            </a:r>
            <a:endParaRPr lang="en-US" dirty="0"/>
          </a:p>
        </p:txBody>
      </p:sp>
      <p:sp>
        <p:nvSpPr>
          <p:cNvPr id="23" name="Rounded Rectangle 22">
            <a:extLst>
              <a:ext uri="{FF2B5EF4-FFF2-40B4-BE49-F238E27FC236}">
                <a16:creationId xmlns:a16="http://schemas.microsoft.com/office/drawing/2014/main" id="{14516367-DF57-A949-87D5-E0DA0F8A4E91}"/>
              </a:ext>
            </a:extLst>
          </p:cNvPr>
          <p:cNvSpPr/>
          <p:nvPr/>
        </p:nvSpPr>
        <p:spPr>
          <a:xfrm>
            <a:off x="8179378" y="4903298"/>
            <a:ext cx="1780308" cy="64633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Datacenter</a:t>
            </a:r>
          </a:p>
        </p:txBody>
      </p:sp>
    </p:spTree>
    <p:extLst>
      <p:ext uri="{BB962C8B-B14F-4D97-AF65-F5344CB8AC3E}">
        <p14:creationId xmlns:p14="http://schemas.microsoft.com/office/powerpoint/2010/main" val="4088746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178C-0582-864B-ABCB-BD216E9CE29D}"/>
              </a:ext>
            </a:extLst>
          </p:cNvPr>
          <p:cNvSpPr>
            <a:spLocks noGrp="1"/>
          </p:cNvSpPr>
          <p:nvPr>
            <p:ph type="title"/>
          </p:nvPr>
        </p:nvSpPr>
        <p:spPr/>
        <p:txBody>
          <a:bodyPr/>
          <a:lstStyle/>
          <a:p>
            <a:r>
              <a:rPr lang="en-US" dirty="0" err="1"/>
              <a:t>Microservicios</a:t>
            </a:r>
            <a:endParaRPr lang="en-US" dirty="0"/>
          </a:p>
        </p:txBody>
      </p:sp>
      <p:sp>
        <p:nvSpPr>
          <p:cNvPr id="3" name="Content Placeholder 2">
            <a:extLst>
              <a:ext uri="{FF2B5EF4-FFF2-40B4-BE49-F238E27FC236}">
                <a16:creationId xmlns:a16="http://schemas.microsoft.com/office/drawing/2014/main" id="{710CF2A6-59DC-2A4C-A3CB-A4C010D24500}"/>
              </a:ext>
            </a:extLst>
          </p:cNvPr>
          <p:cNvSpPr>
            <a:spLocks noGrp="1"/>
          </p:cNvSpPr>
          <p:nvPr>
            <p:ph idx="1"/>
          </p:nvPr>
        </p:nvSpPr>
        <p:spPr/>
        <p:txBody>
          <a:bodyPr/>
          <a:lstStyle/>
          <a:p>
            <a:r>
              <a:rPr lang="en-US" dirty="0"/>
              <a:t>Bien </a:t>
            </a:r>
            <a:r>
              <a:rPr lang="en-US" dirty="0" err="1"/>
              <a:t>definido</a:t>
            </a:r>
            <a:r>
              <a:rPr lang="en-US" dirty="0"/>
              <a:t>.</a:t>
            </a:r>
          </a:p>
          <a:p>
            <a:r>
              <a:rPr lang="en-US" dirty="0"/>
              <a:t>Un solo </a:t>
            </a:r>
            <a:r>
              <a:rPr lang="en-US" dirty="0" err="1"/>
              <a:t>propósito</a:t>
            </a:r>
            <a:endParaRPr lang="en-US" dirty="0"/>
          </a:p>
          <a:p>
            <a:r>
              <a:rPr lang="en-US" dirty="0" err="1"/>
              <a:t>Ligeramente</a:t>
            </a:r>
            <a:r>
              <a:rPr lang="en-US" dirty="0"/>
              <a:t> </a:t>
            </a:r>
            <a:r>
              <a:rPr lang="en-US" dirty="0" err="1"/>
              <a:t>acoplado</a:t>
            </a:r>
            <a:endParaRPr lang="en-US" dirty="0"/>
          </a:p>
          <a:p>
            <a:r>
              <a:rPr lang="en-US" dirty="0" err="1"/>
              <a:t>Modelado</a:t>
            </a:r>
            <a:r>
              <a:rPr lang="en-US" dirty="0"/>
              <a:t> </a:t>
            </a:r>
            <a:r>
              <a:rPr lang="en-US" dirty="0" err="1"/>
              <a:t>por</a:t>
            </a:r>
            <a:r>
              <a:rPr lang="en-US" dirty="0"/>
              <a:t> el </a:t>
            </a:r>
            <a:r>
              <a:rPr lang="en-US" dirty="0" err="1"/>
              <a:t>dominio</a:t>
            </a:r>
            <a:r>
              <a:rPr lang="en-US" dirty="0"/>
              <a:t> (Domain Driven Design)</a:t>
            </a:r>
          </a:p>
        </p:txBody>
      </p:sp>
    </p:spTree>
    <p:extLst>
      <p:ext uri="{BB962C8B-B14F-4D97-AF65-F5344CB8AC3E}">
        <p14:creationId xmlns:p14="http://schemas.microsoft.com/office/powerpoint/2010/main" val="49744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178C-0582-864B-ABCB-BD216E9CE29D}"/>
              </a:ext>
            </a:extLst>
          </p:cNvPr>
          <p:cNvSpPr>
            <a:spLocks noGrp="1"/>
          </p:cNvSpPr>
          <p:nvPr>
            <p:ph type="title"/>
          </p:nvPr>
        </p:nvSpPr>
        <p:spPr/>
        <p:txBody>
          <a:bodyPr/>
          <a:lstStyle/>
          <a:p>
            <a:r>
              <a:rPr lang="en-US" dirty="0" err="1"/>
              <a:t>Microservicios</a:t>
            </a:r>
            <a:r>
              <a:rPr lang="en-US" dirty="0"/>
              <a:t>. ¿Por </a:t>
            </a:r>
            <a:r>
              <a:rPr lang="en-US" dirty="0" err="1"/>
              <a:t>qué</a:t>
            </a:r>
            <a:r>
              <a:rPr lang="en-US" dirty="0"/>
              <a:t>?</a:t>
            </a:r>
          </a:p>
        </p:txBody>
      </p:sp>
      <p:sp>
        <p:nvSpPr>
          <p:cNvPr id="3" name="Content Placeholder 2">
            <a:extLst>
              <a:ext uri="{FF2B5EF4-FFF2-40B4-BE49-F238E27FC236}">
                <a16:creationId xmlns:a16="http://schemas.microsoft.com/office/drawing/2014/main" id="{710CF2A6-59DC-2A4C-A3CB-A4C010D24500}"/>
              </a:ext>
            </a:extLst>
          </p:cNvPr>
          <p:cNvSpPr>
            <a:spLocks noGrp="1"/>
          </p:cNvSpPr>
          <p:nvPr>
            <p:ph idx="1"/>
          </p:nvPr>
        </p:nvSpPr>
        <p:spPr/>
        <p:txBody>
          <a:bodyPr/>
          <a:lstStyle/>
          <a:p>
            <a:r>
              <a:rPr lang="en-US" dirty="0" err="1"/>
              <a:t>Rápido</a:t>
            </a:r>
            <a:r>
              <a:rPr lang="en-US" dirty="0"/>
              <a:t> </a:t>
            </a:r>
            <a:r>
              <a:rPr lang="en-US" dirty="0" err="1"/>
              <a:t>desarrollo</a:t>
            </a:r>
            <a:r>
              <a:rPr lang="en-US" dirty="0"/>
              <a:t>.</a:t>
            </a:r>
          </a:p>
          <a:p>
            <a:r>
              <a:rPr lang="en-US" dirty="0"/>
              <a:t>Se </a:t>
            </a:r>
            <a:r>
              <a:rPr lang="en-US" dirty="0" err="1"/>
              <a:t>deploya</a:t>
            </a:r>
            <a:r>
              <a:rPr lang="en-US" dirty="0"/>
              <a:t> </a:t>
            </a:r>
            <a:r>
              <a:rPr lang="en-US" dirty="0" err="1"/>
              <a:t>rápido</a:t>
            </a:r>
            <a:r>
              <a:rPr lang="en-US" dirty="0"/>
              <a:t>.</a:t>
            </a:r>
          </a:p>
          <a:p>
            <a:r>
              <a:rPr lang="en-US" dirty="0" err="1"/>
              <a:t>Menos</a:t>
            </a:r>
            <a:r>
              <a:rPr lang="en-US" dirty="0"/>
              <a:t> </a:t>
            </a:r>
            <a:r>
              <a:rPr lang="en-US" dirty="0" err="1"/>
              <a:t>complejo</a:t>
            </a:r>
            <a:r>
              <a:rPr lang="en-US" dirty="0"/>
              <a:t>.</a:t>
            </a:r>
          </a:p>
          <a:p>
            <a:r>
              <a:rPr lang="en-US" dirty="0" err="1"/>
              <a:t>Fácil</a:t>
            </a:r>
            <a:r>
              <a:rPr lang="en-US" dirty="0"/>
              <a:t> de </a:t>
            </a:r>
            <a:r>
              <a:rPr lang="en-US" dirty="0" err="1"/>
              <a:t>escalar</a:t>
            </a:r>
            <a:r>
              <a:rPr lang="en-US" dirty="0"/>
              <a:t>.</a:t>
            </a:r>
          </a:p>
        </p:txBody>
      </p:sp>
    </p:spTree>
    <p:extLst>
      <p:ext uri="{BB962C8B-B14F-4D97-AF65-F5344CB8AC3E}">
        <p14:creationId xmlns:p14="http://schemas.microsoft.com/office/powerpoint/2010/main" val="16725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61D4-D44B-554E-928A-7BE1A92739C9}"/>
              </a:ext>
            </a:extLst>
          </p:cNvPr>
          <p:cNvSpPr>
            <a:spLocks noGrp="1"/>
          </p:cNvSpPr>
          <p:nvPr>
            <p:ph type="title"/>
          </p:nvPr>
        </p:nvSpPr>
        <p:spPr>
          <a:xfrm>
            <a:off x="630382" y="2766218"/>
            <a:ext cx="10515600" cy="1325563"/>
          </a:xfrm>
        </p:spPr>
        <p:txBody>
          <a:bodyPr/>
          <a:lstStyle/>
          <a:p>
            <a:pPr algn="ctr"/>
            <a:r>
              <a:rPr lang="en-US" dirty="0" err="1"/>
              <a:t>Ahora</a:t>
            </a:r>
            <a:r>
              <a:rPr lang="en-US" dirty="0"/>
              <a:t> </a:t>
            </a:r>
            <a:r>
              <a:rPr lang="en-US" dirty="0" err="1"/>
              <a:t>vamos</a:t>
            </a:r>
            <a:r>
              <a:rPr lang="en-US" dirty="0"/>
              <a:t> con java.</a:t>
            </a:r>
          </a:p>
        </p:txBody>
      </p:sp>
    </p:spTree>
    <p:extLst>
      <p:ext uri="{BB962C8B-B14F-4D97-AF65-F5344CB8AC3E}">
        <p14:creationId xmlns:p14="http://schemas.microsoft.com/office/powerpoint/2010/main" val="10041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CA4D-D46C-5C4F-B95C-51B52A7C90A1}"/>
              </a:ext>
            </a:extLst>
          </p:cNvPr>
          <p:cNvSpPr>
            <a:spLocks noGrp="1"/>
          </p:cNvSpPr>
          <p:nvPr>
            <p:ph type="title"/>
          </p:nvPr>
        </p:nvSpPr>
        <p:spPr/>
        <p:txBody>
          <a:bodyPr/>
          <a:lstStyle/>
          <a:p>
            <a:r>
              <a:rPr lang="en-US" dirty="0" err="1"/>
              <a:t>Historia</a:t>
            </a:r>
            <a:r>
              <a:rPr lang="en-US" dirty="0"/>
              <a:t>. Java</a:t>
            </a:r>
          </a:p>
        </p:txBody>
      </p:sp>
      <p:sp>
        <p:nvSpPr>
          <p:cNvPr id="3" name="Content Placeholder 2">
            <a:extLst>
              <a:ext uri="{FF2B5EF4-FFF2-40B4-BE49-F238E27FC236}">
                <a16:creationId xmlns:a16="http://schemas.microsoft.com/office/drawing/2014/main" id="{D687A87A-E957-244F-9C04-B6B9ACF2899D}"/>
              </a:ext>
            </a:extLst>
          </p:cNvPr>
          <p:cNvSpPr>
            <a:spLocks noGrp="1"/>
          </p:cNvSpPr>
          <p:nvPr>
            <p:ph idx="1"/>
          </p:nvPr>
        </p:nvSpPr>
        <p:spPr/>
        <p:txBody>
          <a:bodyPr/>
          <a:lstStyle/>
          <a:p>
            <a:r>
              <a:rPr lang="en-US" dirty="0"/>
              <a:t>Java</a:t>
            </a:r>
          </a:p>
          <a:p>
            <a:pPr lvl="1"/>
            <a:r>
              <a:rPr lang="en-US" dirty="0" err="1"/>
              <a:t>Lenguaje</a:t>
            </a:r>
            <a:r>
              <a:rPr lang="en-US" dirty="0"/>
              <a:t>  (</a:t>
            </a:r>
            <a:r>
              <a:rPr lang="en-US" dirty="0" err="1"/>
              <a:t>Versi</a:t>
            </a:r>
            <a:r>
              <a:rPr lang="es-ES" dirty="0" err="1"/>
              <a:t>ón</a:t>
            </a:r>
            <a:r>
              <a:rPr lang="es-ES" dirty="0"/>
              <a:t> 11</a:t>
            </a:r>
            <a:r>
              <a:rPr lang="en-US" dirty="0"/>
              <a:t>)</a:t>
            </a:r>
          </a:p>
          <a:p>
            <a:pPr lvl="1"/>
            <a:r>
              <a:rPr lang="en-US" dirty="0" err="1"/>
              <a:t>Plataforma</a:t>
            </a:r>
            <a:r>
              <a:rPr lang="en-US" dirty="0"/>
              <a:t> (JVM)</a:t>
            </a:r>
          </a:p>
        </p:txBody>
      </p:sp>
      <p:pic>
        <p:nvPicPr>
          <p:cNvPr id="4" name="Picture 3">
            <a:extLst>
              <a:ext uri="{FF2B5EF4-FFF2-40B4-BE49-F238E27FC236}">
                <a16:creationId xmlns:a16="http://schemas.microsoft.com/office/drawing/2014/main" id="{7B62E5B1-5700-B84A-A9B2-D53C9E9C2C25}"/>
              </a:ext>
            </a:extLst>
          </p:cNvPr>
          <p:cNvPicPr>
            <a:picLocks noChangeAspect="1"/>
          </p:cNvPicPr>
          <p:nvPr/>
        </p:nvPicPr>
        <p:blipFill>
          <a:blip r:embed="rId2"/>
          <a:stretch>
            <a:fillRect/>
          </a:stretch>
        </p:blipFill>
        <p:spPr>
          <a:xfrm>
            <a:off x="5148730" y="1404144"/>
            <a:ext cx="5029200" cy="5194300"/>
          </a:xfrm>
          <a:prstGeom prst="rect">
            <a:avLst/>
          </a:prstGeom>
        </p:spPr>
      </p:pic>
    </p:spTree>
    <p:extLst>
      <p:ext uri="{BB962C8B-B14F-4D97-AF65-F5344CB8AC3E}">
        <p14:creationId xmlns:p14="http://schemas.microsoft.com/office/powerpoint/2010/main" val="237445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C16587-6026-A34E-9F07-0F6A9A8341B4}"/>
              </a:ext>
            </a:extLst>
          </p:cNvPr>
          <p:cNvSpPr>
            <a:spLocks noGrp="1"/>
          </p:cNvSpPr>
          <p:nvPr>
            <p:ph idx="1"/>
          </p:nvPr>
        </p:nvSpPr>
        <p:spPr/>
        <p:txBody>
          <a:bodyPr/>
          <a:lstStyle/>
          <a:p>
            <a:r>
              <a:rPr lang="en-US" dirty="0" err="1"/>
              <a:t>JavaMéxico</a:t>
            </a:r>
            <a:endParaRPr lang="en-US" dirty="0"/>
          </a:p>
          <a:p>
            <a:r>
              <a:rPr lang="en-US" dirty="0"/>
              <a:t>JVM_MX</a:t>
            </a:r>
          </a:p>
          <a:p>
            <a:r>
              <a:rPr lang="en-US" dirty="0" err="1"/>
              <a:t>TelmexHub</a:t>
            </a:r>
            <a:endParaRPr lang="en-US" dirty="0"/>
          </a:p>
        </p:txBody>
      </p:sp>
      <p:sp>
        <p:nvSpPr>
          <p:cNvPr id="4" name="Rectangle 3">
            <a:extLst>
              <a:ext uri="{FF2B5EF4-FFF2-40B4-BE49-F238E27FC236}">
                <a16:creationId xmlns:a16="http://schemas.microsoft.com/office/drawing/2014/main" id="{45A2CCE2-6DE6-F540-9EE6-BAE14E80AD57}"/>
              </a:ext>
            </a:extLst>
          </p:cNvPr>
          <p:cNvSpPr/>
          <p:nvPr/>
        </p:nvSpPr>
        <p:spPr>
          <a:xfrm>
            <a:off x="957188" y="3816627"/>
            <a:ext cx="6926048" cy="584775"/>
          </a:xfrm>
          <a:prstGeom prst="rect">
            <a:avLst/>
          </a:prstGeom>
        </p:spPr>
        <p:txBody>
          <a:bodyPr wrap="square">
            <a:spAutoFit/>
          </a:bodyPr>
          <a:lstStyle/>
          <a:p>
            <a:r>
              <a:rPr lang="en-US" sz="3200" dirty="0"/>
              <a:t>https://</a:t>
            </a:r>
            <a:r>
              <a:rPr lang="en-US" sz="3200" dirty="0" err="1"/>
              <a:t>www.meetup.com</a:t>
            </a:r>
            <a:r>
              <a:rPr lang="en-US" sz="3200" dirty="0"/>
              <a:t>/</a:t>
            </a:r>
            <a:r>
              <a:rPr lang="en-US" sz="3200" dirty="0" err="1"/>
              <a:t>jvm</a:t>
            </a:r>
            <a:r>
              <a:rPr lang="en-US" sz="3200" dirty="0"/>
              <a:t>-mx/</a:t>
            </a:r>
          </a:p>
        </p:txBody>
      </p:sp>
      <p:sp>
        <p:nvSpPr>
          <p:cNvPr id="5" name="Rectangle 4">
            <a:extLst>
              <a:ext uri="{FF2B5EF4-FFF2-40B4-BE49-F238E27FC236}">
                <a16:creationId xmlns:a16="http://schemas.microsoft.com/office/drawing/2014/main" id="{79BD8960-9676-A049-BD5C-4CC8B39E9806}"/>
              </a:ext>
            </a:extLst>
          </p:cNvPr>
          <p:cNvSpPr/>
          <p:nvPr/>
        </p:nvSpPr>
        <p:spPr>
          <a:xfrm>
            <a:off x="957188" y="4735184"/>
            <a:ext cx="5052152" cy="584775"/>
          </a:xfrm>
          <a:prstGeom prst="rect">
            <a:avLst/>
          </a:prstGeom>
        </p:spPr>
        <p:txBody>
          <a:bodyPr wrap="none">
            <a:spAutoFit/>
          </a:bodyPr>
          <a:lstStyle/>
          <a:p>
            <a:r>
              <a:rPr lang="en-US" sz="3200" dirty="0"/>
              <a:t>https://</a:t>
            </a:r>
            <a:r>
              <a:rPr lang="en-US" sz="3200" dirty="0" err="1"/>
              <a:t>slack.javamexico.org</a:t>
            </a:r>
            <a:r>
              <a:rPr lang="en-US" sz="3200" dirty="0"/>
              <a:t>/</a:t>
            </a:r>
          </a:p>
        </p:txBody>
      </p:sp>
    </p:spTree>
    <p:extLst>
      <p:ext uri="{BB962C8B-B14F-4D97-AF65-F5344CB8AC3E}">
        <p14:creationId xmlns:p14="http://schemas.microsoft.com/office/powerpoint/2010/main" val="387754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00013-C7FF-6040-BD46-6AEA65E7DDBF}"/>
              </a:ext>
            </a:extLst>
          </p:cNvPr>
          <p:cNvSpPr>
            <a:spLocks noGrp="1"/>
          </p:cNvSpPr>
          <p:nvPr>
            <p:ph type="title"/>
          </p:nvPr>
        </p:nvSpPr>
        <p:spPr/>
        <p:txBody>
          <a:bodyPr/>
          <a:lstStyle/>
          <a:p>
            <a:r>
              <a:rPr lang="en-US" dirty="0" err="1"/>
              <a:t>Historia</a:t>
            </a:r>
            <a:r>
              <a:rPr lang="en-US" dirty="0"/>
              <a:t>. JSR</a:t>
            </a:r>
          </a:p>
        </p:txBody>
      </p:sp>
      <p:sp>
        <p:nvSpPr>
          <p:cNvPr id="3" name="Content Placeholder 2">
            <a:extLst>
              <a:ext uri="{FF2B5EF4-FFF2-40B4-BE49-F238E27FC236}">
                <a16:creationId xmlns:a16="http://schemas.microsoft.com/office/drawing/2014/main" id="{775412FE-5981-1B44-918F-26FBB97840DC}"/>
              </a:ext>
            </a:extLst>
          </p:cNvPr>
          <p:cNvSpPr>
            <a:spLocks noGrp="1"/>
          </p:cNvSpPr>
          <p:nvPr>
            <p:ph idx="1"/>
          </p:nvPr>
        </p:nvSpPr>
        <p:spPr/>
        <p:txBody>
          <a:bodyPr/>
          <a:lstStyle/>
          <a:p>
            <a:r>
              <a:rPr lang="en-US" dirty="0"/>
              <a:t>Java Specification Request.</a:t>
            </a:r>
          </a:p>
        </p:txBody>
      </p:sp>
      <p:pic>
        <p:nvPicPr>
          <p:cNvPr id="4" name="Picture 3">
            <a:extLst>
              <a:ext uri="{FF2B5EF4-FFF2-40B4-BE49-F238E27FC236}">
                <a16:creationId xmlns:a16="http://schemas.microsoft.com/office/drawing/2014/main" id="{FC49365E-C5C5-AA42-B96E-8D475F72E2AD}"/>
              </a:ext>
            </a:extLst>
          </p:cNvPr>
          <p:cNvPicPr>
            <a:picLocks noChangeAspect="1"/>
          </p:cNvPicPr>
          <p:nvPr/>
        </p:nvPicPr>
        <p:blipFill>
          <a:blip r:embed="rId2"/>
          <a:stretch>
            <a:fillRect/>
          </a:stretch>
        </p:blipFill>
        <p:spPr>
          <a:xfrm>
            <a:off x="2933700" y="2370409"/>
            <a:ext cx="5854700" cy="3806554"/>
          </a:xfrm>
          <a:prstGeom prst="rect">
            <a:avLst/>
          </a:prstGeom>
        </p:spPr>
      </p:pic>
    </p:spTree>
    <p:extLst>
      <p:ext uri="{BB962C8B-B14F-4D97-AF65-F5344CB8AC3E}">
        <p14:creationId xmlns:p14="http://schemas.microsoft.com/office/powerpoint/2010/main" val="351054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1DB2-39F3-C145-BE11-A845AD646A9A}"/>
              </a:ext>
            </a:extLst>
          </p:cNvPr>
          <p:cNvSpPr>
            <a:spLocks noGrp="1"/>
          </p:cNvSpPr>
          <p:nvPr>
            <p:ph type="title"/>
          </p:nvPr>
        </p:nvSpPr>
        <p:spPr/>
        <p:txBody>
          <a:bodyPr/>
          <a:lstStyle/>
          <a:p>
            <a:r>
              <a:rPr lang="en-US" dirty="0" err="1"/>
              <a:t>Historia</a:t>
            </a:r>
            <a:r>
              <a:rPr lang="en-US" dirty="0"/>
              <a:t>. JSR</a:t>
            </a:r>
          </a:p>
        </p:txBody>
      </p:sp>
      <p:sp>
        <p:nvSpPr>
          <p:cNvPr id="3" name="Content Placeholder 2">
            <a:extLst>
              <a:ext uri="{FF2B5EF4-FFF2-40B4-BE49-F238E27FC236}">
                <a16:creationId xmlns:a16="http://schemas.microsoft.com/office/drawing/2014/main" id="{E8476819-7B87-AD43-9566-9046B154D209}"/>
              </a:ext>
            </a:extLst>
          </p:cNvPr>
          <p:cNvSpPr>
            <a:spLocks noGrp="1"/>
          </p:cNvSpPr>
          <p:nvPr>
            <p:ph idx="1"/>
          </p:nvPr>
        </p:nvSpPr>
        <p:spPr/>
        <p:txBody>
          <a:bodyPr/>
          <a:lstStyle/>
          <a:p>
            <a:r>
              <a:rPr lang="en-US" dirty="0" err="1"/>
              <a:t>Por</a:t>
            </a:r>
            <a:r>
              <a:rPr lang="en-US" dirty="0"/>
              <a:t> </a:t>
            </a:r>
            <a:r>
              <a:rPr lang="en-US" dirty="0" err="1"/>
              <a:t>ejemplo</a:t>
            </a:r>
            <a:r>
              <a:rPr lang="en-US" dirty="0"/>
              <a:t>:</a:t>
            </a:r>
          </a:p>
          <a:p>
            <a:pPr lvl="1"/>
            <a:r>
              <a:rPr lang="en-US" dirty="0"/>
              <a:t>La </a:t>
            </a:r>
            <a:r>
              <a:rPr lang="en-US" dirty="0" err="1"/>
              <a:t>versión</a:t>
            </a:r>
            <a:r>
              <a:rPr lang="en-US" dirty="0"/>
              <a:t> 4 de </a:t>
            </a:r>
            <a:r>
              <a:rPr lang="en-US" dirty="0" err="1"/>
              <a:t>los</a:t>
            </a:r>
            <a:r>
              <a:rPr lang="en-US" dirty="0"/>
              <a:t> servlets </a:t>
            </a:r>
            <a:r>
              <a:rPr lang="en-US" dirty="0" err="1"/>
              <a:t>esta</a:t>
            </a:r>
            <a:r>
              <a:rPr lang="en-US" dirty="0"/>
              <a:t> </a:t>
            </a:r>
            <a:r>
              <a:rPr lang="en-US" dirty="0" err="1"/>
              <a:t>contenida</a:t>
            </a:r>
            <a:r>
              <a:rPr lang="en-US" dirty="0"/>
              <a:t> </a:t>
            </a:r>
            <a:r>
              <a:rPr lang="en-US" dirty="0" err="1"/>
              <a:t>en</a:t>
            </a:r>
            <a:r>
              <a:rPr lang="en-US" dirty="0"/>
              <a:t> el: JSR 369: Java Servlet 4.0 Specification.  Su </a:t>
            </a:r>
            <a:r>
              <a:rPr lang="en-US" dirty="0" err="1"/>
              <a:t>implementación</a:t>
            </a:r>
            <a:r>
              <a:rPr lang="en-US" dirty="0"/>
              <a:t> de </a:t>
            </a:r>
            <a:r>
              <a:rPr lang="en-US" dirty="0" err="1"/>
              <a:t>referencia</a:t>
            </a:r>
            <a:r>
              <a:rPr lang="en-US" dirty="0"/>
              <a:t> </a:t>
            </a:r>
            <a:r>
              <a:rPr lang="en-US" dirty="0" err="1"/>
              <a:t>es</a:t>
            </a:r>
            <a:r>
              <a:rPr lang="en-US" dirty="0"/>
              <a:t> Glassfish.</a:t>
            </a:r>
          </a:p>
          <a:p>
            <a:pPr lvl="1"/>
            <a:r>
              <a:rPr lang="en-US" dirty="0" err="1"/>
              <a:t>WebSocket</a:t>
            </a:r>
            <a:r>
              <a:rPr lang="en-US" dirty="0"/>
              <a:t> </a:t>
            </a:r>
            <a:r>
              <a:rPr lang="en-US" dirty="0" err="1"/>
              <a:t>es</a:t>
            </a:r>
            <a:r>
              <a:rPr lang="en-US" dirty="0"/>
              <a:t>: JSR 356: Java API for </a:t>
            </a:r>
            <a:r>
              <a:rPr lang="en-US" dirty="0" err="1"/>
              <a:t>WebSocket</a:t>
            </a:r>
            <a:r>
              <a:rPr lang="en-US" dirty="0"/>
              <a:t>. Su </a:t>
            </a:r>
            <a:r>
              <a:rPr lang="en-US" dirty="0" err="1"/>
              <a:t>implementación</a:t>
            </a:r>
            <a:r>
              <a:rPr lang="en-US" dirty="0"/>
              <a:t> de </a:t>
            </a:r>
            <a:r>
              <a:rPr lang="en-US" dirty="0" err="1"/>
              <a:t>referencia</a:t>
            </a:r>
            <a:r>
              <a:rPr lang="en-US" dirty="0"/>
              <a:t> es Tyrus.</a:t>
            </a:r>
          </a:p>
          <a:p>
            <a:pPr lvl="1"/>
            <a:r>
              <a:rPr lang="en-US" dirty="0"/>
              <a:t>JMS … JSR 914  </a:t>
            </a:r>
          </a:p>
          <a:p>
            <a:pPr lvl="1"/>
            <a:r>
              <a:rPr lang="en-US" dirty="0"/>
              <a:t>JAX-RS… JSR 339.</a:t>
            </a:r>
          </a:p>
        </p:txBody>
      </p:sp>
    </p:spTree>
    <p:extLst>
      <p:ext uri="{BB962C8B-B14F-4D97-AF65-F5344CB8AC3E}">
        <p14:creationId xmlns:p14="http://schemas.microsoft.com/office/powerpoint/2010/main" val="2253571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9318068-FE42-9D4D-A48A-4847281163B1}"/>
              </a:ext>
            </a:extLst>
          </p:cNvPr>
          <p:cNvSpPr>
            <a:spLocks noGrp="1"/>
          </p:cNvSpPr>
          <p:nvPr>
            <p:ph idx="1"/>
          </p:nvPr>
        </p:nvSpPr>
        <p:spPr>
          <a:xfrm>
            <a:off x="3030070" y="2887943"/>
            <a:ext cx="5360894" cy="984810"/>
          </a:xfrm>
        </p:spPr>
        <p:txBody>
          <a:bodyPr>
            <a:normAutofit/>
          </a:bodyPr>
          <a:lstStyle/>
          <a:p>
            <a:pPr marL="0" indent="0">
              <a:buNone/>
            </a:pPr>
            <a:r>
              <a:rPr lang="en-US" sz="6000" dirty="0" err="1"/>
              <a:t>Sencillo</a:t>
            </a:r>
            <a:r>
              <a:rPr lang="en-US" sz="6000" dirty="0"/>
              <a:t> ¿</a:t>
            </a:r>
            <a:r>
              <a:rPr lang="en-US" sz="6000" dirty="0" err="1"/>
              <a:t>Cierto</a:t>
            </a:r>
            <a:r>
              <a:rPr lang="en-US" sz="6000" dirty="0"/>
              <a:t>?</a:t>
            </a:r>
          </a:p>
        </p:txBody>
      </p:sp>
    </p:spTree>
    <p:extLst>
      <p:ext uri="{BB962C8B-B14F-4D97-AF65-F5344CB8AC3E}">
        <p14:creationId xmlns:p14="http://schemas.microsoft.com/office/powerpoint/2010/main" val="145684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BF035F-51A0-FD47-A27C-3A73630C0E0B}"/>
              </a:ext>
            </a:extLst>
          </p:cNvPr>
          <p:cNvPicPr>
            <a:picLocks noChangeAspect="1"/>
          </p:cNvPicPr>
          <p:nvPr/>
        </p:nvPicPr>
        <p:blipFill>
          <a:blip r:embed="rId2"/>
          <a:stretch>
            <a:fillRect/>
          </a:stretch>
        </p:blipFill>
        <p:spPr>
          <a:xfrm>
            <a:off x="2216150" y="781050"/>
            <a:ext cx="7759700" cy="5295900"/>
          </a:xfrm>
          <a:prstGeom prst="rect">
            <a:avLst/>
          </a:prstGeom>
        </p:spPr>
      </p:pic>
    </p:spTree>
    <p:extLst>
      <p:ext uri="{BB962C8B-B14F-4D97-AF65-F5344CB8AC3E}">
        <p14:creationId xmlns:p14="http://schemas.microsoft.com/office/powerpoint/2010/main" val="326603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DF95-A19B-1043-A933-52025F458081}"/>
              </a:ext>
            </a:extLst>
          </p:cNvPr>
          <p:cNvSpPr>
            <a:spLocks noGrp="1"/>
          </p:cNvSpPr>
          <p:nvPr>
            <p:ph type="title"/>
          </p:nvPr>
        </p:nvSpPr>
        <p:spPr/>
        <p:txBody>
          <a:bodyPr/>
          <a:lstStyle/>
          <a:p>
            <a:r>
              <a:rPr lang="en-US" dirty="0" err="1"/>
              <a:t>Historia</a:t>
            </a:r>
            <a:r>
              <a:rPr lang="en-US" dirty="0"/>
              <a:t>. 1998. Java 2</a:t>
            </a:r>
          </a:p>
        </p:txBody>
      </p:sp>
      <p:sp>
        <p:nvSpPr>
          <p:cNvPr id="3" name="Content Placeholder 2">
            <a:extLst>
              <a:ext uri="{FF2B5EF4-FFF2-40B4-BE49-F238E27FC236}">
                <a16:creationId xmlns:a16="http://schemas.microsoft.com/office/drawing/2014/main" id="{B1C899B2-679E-EC49-86AD-52FB6AD58D8A}"/>
              </a:ext>
            </a:extLst>
          </p:cNvPr>
          <p:cNvSpPr>
            <a:spLocks noGrp="1"/>
          </p:cNvSpPr>
          <p:nvPr>
            <p:ph idx="1"/>
          </p:nvPr>
        </p:nvSpPr>
        <p:spPr/>
        <p:txBody>
          <a:bodyPr/>
          <a:lstStyle/>
          <a:p>
            <a:pPr fontAlgn="base"/>
            <a:r>
              <a:rPr lang="en-US" dirty="0"/>
              <a:t>JEE 1.2 o J2EE.</a:t>
            </a:r>
          </a:p>
          <a:p>
            <a:pPr lvl="1" fontAlgn="base"/>
            <a:r>
              <a:rPr lang="en-US" dirty="0"/>
              <a:t>Como an</a:t>
            </a:r>
            <a:r>
              <a:rPr lang="es-ES" dirty="0" err="1"/>
              <a:t>écdota</a:t>
            </a:r>
            <a:r>
              <a:rPr lang="es-ES" dirty="0"/>
              <a:t> el nombre J2EE se quedó “pegado” y era una manera de saber quien conocía o no sobre el tema.</a:t>
            </a:r>
          </a:p>
          <a:p>
            <a:pPr lvl="1" fontAlgn="base"/>
            <a:endParaRPr lang="es-ES" dirty="0"/>
          </a:p>
          <a:p>
            <a:pPr lvl="1" fontAlgn="base"/>
            <a:r>
              <a:rPr lang="es-ES" dirty="0"/>
              <a:t>No existió un JSR que describiera J2EE, sólo existían los </a:t>
            </a:r>
            <a:r>
              <a:rPr lang="es-ES" dirty="0" err="1"/>
              <a:t>JSRs</a:t>
            </a:r>
            <a:r>
              <a:rPr lang="es-ES" dirty="0"/>
              <a:t> de sus componentes.</a:t>
            </a:r>
            <a:endParaRPr lang="en-US" dirty="0"/>
          </a:p>
          <a:p>
            <a:pPr marL="0" indent="0">
              <a:buNone/>
            </a:pPr>
            <a:endParaRPr lang="en-US" dirty="0"/>
          </a:p>
        </p:txBody>
      </p:sp>
      <p:pic>
        <p:nvPicPr>
          <p:cNvPr id="4" name="Picture 3">
            <a:extLst>
              <a:ext uri="{FF2B5EF4-FFF2-40B4-BE49-F238E27FC236}">
                <a16:creationId xmlns:a16="http://schemas.microsoft.com/office/drawing/2014/main" id="{806A72B4-3E42-7043-BEAA-33366C9F210B}"/>
              </a:ext>
            </a:extLst>
          </p:cNvPr>
          <p:cNvPicPr>
            <a:picLocks noChangeAspect="1"/>
          </p:cNvPicPr>
          <p:nvPr/>
        </p:nvPicPr>
        <p:blipFill>
          <a:blip r:embed="rId2"/>
          <a:stretch>
            <a:fillRect/>
          </a:stretch>
        </p:blipFill>
        <p:spPr>
          <a:xfrm>
            <a:off x="1058334" y="4673600"/>
            <a:ext cx="3403600" cy="1638300"/>
          </a:xfrm>
          <a:prstGeom prst="rect">
            <a:avLst/>
          </a:prstGeom>
        </p:spPr>
      </p:pic>
      <p:pic>
        <p:nvPicPr>
          <p:cNvPr id="5" name="Picture 4">
            <a:extLst>
              <a:ext uri="{FF2B5EF4-FFF2-40B4-BE49-F238E27FC236}">
                <a16:creationId xmlns:a16="http://schemas.microsoft.com/office/drawing/2014/main" id="{CDFD8DC3-C3A1-0949-987B-9613882335B7}"/>
              </a:ext>
            </a:extLst>
          </p:cNvPr>
          <p:cNvPicPr>
            <a:picLocks noChangeAspect="1"/>
          </p:cNvPicPr>
          <p:nvPr/>
        </p:nvPicPr>
        <p:blipFill>
          <a:blip r:embed="rId3"/>
          <a:stretch>
            <a:fillRect/>
          </a:stretch>
        </p:blipFill>
        <p:spPr>
          <a:xfrm>
            <a:off x="5958417" y="4094163"/>
            <a:ext cx="3898900" cy="2082800"/>
          </a:xfrm>
          <a:prstGeom prst="rect">
            <a:avLst/>
          </a:prstGeom>
        </p:spPr>
      </p:pic>
    </p:spTree>
    <p:extLst>
      <p:ext uri="{BB962C8B-B14F-4D97-AF65-F5344CB8AC3E}">
        <p14:creationId xmlns:p14="http://schemas.microsoft.com/office/powerpoint/2010/main" val="1488900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1.3, 1.4, 1.5. La </a:t>
            </a:r>
            <a:r>
              <a:rPr lang="en-US" dirty="0" err="1"/>
              <a:t>guerra</a:t>
            </a:r>
            <a:r>
              <a:rPr lang="en-US" dirty="0"/>
              <a:t> (y </a:t>
            </a:r>
            <a:r>
              <a:rPr lang="en-US" dirty="0" err="1"/>
              <a:t>confusión</a:t>
            </a:r>
            <a:r>
              <a:rPr lang="en-US" dirty="0"/>
              <a:t>) del full compliance.</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r>
              <a:rPr lang="en-US" dirty="0"/>
              <a:t>JEE 1.3. JSR 058.</a:t>
            </a:r>
          </a:p>
          <a:p>
            <a:r>
              <a:rPr lang="en-US" dirty="0"/>
              <a:t>JEE 1.4. JSR 151.</a:t>
            </a:r>
          </a:p>
          <a:p>
            <a:r>
              <a:rPr lang="en-US" dirty="0"/>
              <a:t>JEE 1.5. JSR 244.</a:t>
            </a:r>
          </a:p>
        </p:txBody>
      </p:sp>
    </p:spTree>
    <p:extLst>
      <p:ext uri="{BB962C8B-B14F-4D97-AF65-F5344CB8AC3E}">
        <p14:creationId xmlns:p14="http://schemas.microsoft.com/office/powerpoint/2010/main" val="139611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1.4. </a:t>
            </a:r>
            <a:r>
              <a:rPr lang="en-US" dirty="0" err="1"/>
              <a:t>Llegaron</a:t>
            </a:r>
            <a:r>
              <a:rPr lang="en-US" dirty="0"/>
              <a:t> </a:t>
            </a:r>
            <a:r>
              <a:rPr lang="en-US" dirty="0" err="1"/>
              <a:t>jugadores</a:t>
            </a:r>
            <a:r>
              <a:rPr lang="en-US" dirty="0"/>
              <a:t>.</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fontAlgn="base"/>
            <a:r>
              <a:rPr lang="en-US" dirty="0">
                <a:hlinkClick r:id="rId2"/>
              </a:rPr>
              <a:t>Geronimo</a:t>
            </a:r>
            <a:r>
              <a:rPr lang="en-US" dirty="0"/>
              <a:t> de la </a:t>
            </a:r>
            <a:r>
              <a:rPr lang="en-US" dirty="0">
                <a:hlinkClick r:id="rId3"/>
              </a:rPr>
              <a:t>ASF</a:t>
            </a:r>
            <a:r>
              <a:rPr lang="en-US" dirty="0"/>
              <a:t>(</a:t>
            </a:r>
            <a:r>
              <a:rPr lang="en-US" i="1" dirty="0" err="1"/>
              <a:t>Descontinuado</a:t>
            </a:r>
            <a:r>
              <a:rPr lang="en-US" dirty="0"/>
              <a:t>).</a:t>
            </a:r>
          </a:p>
          <a:p>
            <a:pPr fontAlgn="base"/>
            <a:r>
              <a:rPr lang="en-US" dirty="0">
                <a:hlinkClick r:id="rId4"/>
              </a:rPr>
              <a:t>JOnAs</a:t>
            </a:r>
            <a:r>
              <a:rPr lang="en-US" dirty="0"/>
              <a:t> de </a:t>
            </a:r>
            <a:r>
              <a:rPr lang="en-US" dirty="0">
                <a:hlinkClick r:id="rId5"/>
              </a:rPr>
              <a:t>ObjectWeb</a:t>
            </a:r>
            <a:r>
              <a:rPr lang="en-US" dirty="0"/>
              <a:t>.</a:t>
            </a:r>
          </a:p>
          <a:p>
            <a:pPr fontAlgn="base"/>
            <a:r>
              <a:rPr lang="en-US" dirty="0">
                <a:hlinkClick r:id="rId6"/>
              </a:rPr>
              <a:t>Netweaver</a:t>
            </a:r>
            <a:r>
              <a:rPr lang="en-US" dirty="0"/>
              <a:t> de </a:t>
            </a:r>
            <a:r>
              <a:rPr lang="en-US" dirty="0">
                <a:hlinkClick r:id="rId7"/>
              </a:rPr>
              <a:t>SAP</a:t>
            </a:r>
            <a:r>
              <a:rPr lang="en-US" dirty="0"/>
              <a:t>.</a:t>
            </a:r>
          </a:p>
          <a:p>
            <a:pPr fontAlgn="base"/>
            <a:r>
              <a:rPr lang="en-US" dirty="0">
                <a:hlinkClick r:id="rId8"/>
              </a:rPr>
              <a:t>System Aplication Server</a:t>
            </a:r>
            <a:r>
              <a:rPr lang="en-US" dirty="0"/>
              <a:t> de </a:t>
            </a:r>
            <a:r>
              <a:rPr lang="en-US" dirty="0">
                <a:hlinkClick r:id="rId9"/>
              </a:rPr>
              <a:t>Sun</a:t>
            </a:r>
            <a:r>
              <a:rPr lang="en-US" dirty="0"/>
              <a:t>(</a:t>
            </a:r>
            <a:r>
              <a:rPr lang="en-US" i="1" dirty="0" err="1"/>
              <a:t>Descontinuado</a:t>
            </a:r>
            <a:r>
              <a:rPr lang="en-US" dirty="0"/>
              <a:t>).</a:t>
            </a:r>
          </a:p>
          <a:p>
            <a:pPr fontAlgn="base"/>
            <a:r>
              <a:rPr lang="en-US" dirty="0">
                <a:hlinkClick r:id="rId10"/>
              </a:rPr>
              <a:t>Websphere</a:t>
            </a:r>
            <a:r>
              <a:rPr lang="en-US" dirty="0"/>
              <a:t> de </a:t>
            </a:r>
            <a:r>
              <a:rPr lang="en-US" dirty="0">
                <a:hlinkClick r:id="rId11"/>
              </a:rPr>
              <a:t>IBM</a:t>
            </a:r>
            <a:r>
              <a:rPr lang="en-US" dirty="0"/>
              <a:t>.</a:t>
            </a:r>
          </a:p>
          <a:p>
            <a:pPr fontAlgn="base"/>
            <a:r>
              <a:rPr lang="en-US" dirty="0">
                <a:hlinkClick r:id="rId12"/>
              </a:rPr>
              <a:t>Weblogic</a:t>
            </a:r>
            <a:r>
              <a:rPr lang="en-US" dirty="0"/>
              <a:t> de </a:t>
            </a:r>
            <a:r>
              <a:rPr lang="en-US" dirty="0">
                <a:hlinkClick r:id="rId13"/>
              </a:rPr>
              <a:t>Bea Systems</a:t>
            </a:r>
            <a:r>
              <a:rPr lang="en-US" dirty="0"/>
              <a:t> (</a:t>
            </a:r>
            <a:r>
              <a:rPr lang="en-US" i="1" dirty="0" err="1"/>
              <a:t>Ahora</a:t>
            </a:r>
            <a:r>
              <a:rPr lang="en-US" i="1" dirty="0"/>
              <a:t> de Oracle</a:t>
            </a:r>
            <a:r>
              <a:rPr lang="en-US" dirty="0"/>
              <a:t>).</a:t>
            </a:r>
          </a:p>
        </p:txBody>
      </p:sp>
    </p:spTree>
    <p:extLst>
      <p:ext uri="{BB962C8B-B14F-4D97-AF65-F5344CB8AC3E}">
        <p14:creationId xmlns:p14="http://schemas.microsoft.com/office/powerpoint/2010/main" val="1709298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1.5. M</a:t>
            </a:r>
            <a:r>
              <a:rPr lang="es-ES" dirty="0" err="1"/>
              <a:t>ás</a:t>
            </a:r>
            <a:r>
              <a:rPr lang="es-ES" dirty="0"/>
              <a:t> opciones.</a:t>
            </a:r>
            <a:endParaRPr lang="en-US" dirty="0"/>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fontAlgn="base"/>
            <a:r>
              <a:rPr lang="en-US" dirty="0">
                <a:hlinkClick r:id="rId2"/>
              </a:rPr>
              <a:t>JBoss</a:t>
            </a:r>
            <a:r>
              <a:rPr lang="en-US" dirty="0"/>
              <a:t> de </a:t>
            </a:r>
            <a:r>
              <a:rPr lang="en-US" dirty="0" err="1"/>
              <a:t>JBoss</a:t>
            </a:r>
            <a:r>
              <a:rPr lang="en-US" dirty="0"/>
              <a:t> </a:t>
            </a:r>
            <a:r>
              <a:rPr lang="en-US" dirty="0" err="1"/>
              <a:t>Inc</a:t>
            </a:r>
            <a:r>
              <a:rPr lang="en-US" dirty="0"/>
              <a:t> (</a:t>
            </a:r>
            <a:r>
              <a:rPr lang="en-US" i="1" dirty="0" err="1"/>
              <a:t>Comprada</a:t>
            </a:r>
            <a:r>
              <a:rPr lang="en-US" i="1" dirty="0"/>
              <a:t> </a:t>
            </a:r>
            <a:r>
              <a:rPr lang="en-US" i="1" dirty="0" err="1"/>
              <a:t>después</a:t>
            </a:r>
            <a:r>
              <a:rPr lang="en-US" i="1" dirty="0"/>
              <a:t> </a:t>
            </a:r>
            <a:r>
              <a:rPr lang="en-US" i="1" dirty="0" err="1"/>
              <a:t>por</a:t>
            </a:r>
            <a:r>
              <a:rPr lang="en-US" i="1" dirty="0"/>
              <a:t> </a:t>
            </a:r>
            <a:r>
              <a:rPr lang="en-US" i="1" dirty="0">
                <a:hlinkClick r:id="rId3"/>
              </a:rPr>
              <a:t>RedHa</a:t>
            </a:r>
            <a:r>
              <a:rPr lang="en-US" dirty="0">
                <a:hlinkClick r:id="rId3"/>
              </a:rPr>
              <a:t>t</a:t>
            </a:r>
            <a:r>
              <a:rPr lang="en-US" dirty="0"/>
              <a:t>)</a:t>
            </a:r>
          </a:p>
          <a:p>
            <a:pPr fontAlgn="base"/>
            <a:r>
              <a:rPr lang="en-US" dirty="0">
                <a:hlinkClick r:id="rId4"/>
              </a:rPr>
              <a:t>Oracle Container for java</a:t>
            </a:r>
            <a:r>
              <a:rPr lang="en-US" dirty="0"/>
              <a:t> (OC4J) de Oracle (</a:t>
            </a:r>
            <a:r>
              <a:rPr lang="en-US" i="1" dirty="0" err="1"/>
              <a:t>Descontinuado</a:t>
            </a:r>
            <a:r>
              <a:rPr lang="en-US" dirty="0"/>
              <a:t>).</a:t>
            </a:r>
          </a:p>
          <a:p>
            <a:pPr fontAlgn="base"/>
            <a:r>
              <a:rPr lang="en-US" dirty="0">
                <a:hlinkClick r:id="rId5"/>
              </a:rPr>
              <a:t>Glasshfish</a:t>
            </a:r>
            <a:r>
              <a:rPr lang="en-US" dirty="0"/>
              <a:t> de Sun (</a:t>
            </a:r>
            <a:r>
              <a:rPr lang="en-US" i="1" dirty="0" err="1"/>
              <a:t>Ahora</a:t>
            </a:r>
            <a:r>
              <a:rPr lang="en-US" i="1" dirty="0"/>
              <a:t> de Oracle</a:t>
            </a:r>
            <a:r>
              <a:rPr lang="en-US" dirty="0"/>
              <a:t>).</a:t>
            </a:r>
          </a:p>
        </p:txBody>
      </p:sp>
    </p:spTree>
    <p:extLst>
      <p:ext uri="{BB962C8B-B14F-4D97-AF65-F5344CB8AC3E}">
        <p14:creationId xmlns:p14="http://schemas.microsoft.com/office/powerpoint/2010/main" val="241540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r>
              <a:rPr lang="es-ES" dirty="0"/>
              <a:t>Nos falta uno.</a:t>
            </a:r>
            <a:endParaRPr lang="en-US" dirty="0"/>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marL="0" indent="0" fontAlgn="base">
              <a:buNone/>
            </a:pPr>
            <a:r>
              <a:rPr lang="en-US" dirty="0" err="1"/>
              <a:t>Hace</a:t>
            </a:r>
            <a:r>
              <a:rPr lang="en-US" dirty="0"/>
              <a:t> </a:t>
            </a:r>
            <a:r>
              <a:rPr lang="en-US" dirty="0" err="1"/>
              <a:t>falta</a:t>
            </a:r>
            <a:r>
              <a:rPr lang="en-US" dirty="0"/>
              <a:t> </a:t>
            </a:r>
            <a:r>
              <a:rPr lang="en-US" dirty="0" err="1"/>
              <a:t>mencionar</a:t>
            </a:r>
            <a:r>
              <a:rPr lang="en-US" dirty="0"/>
              <a:t> a: </a:t>
            </a:r>
            <a:r>
              <a:rPr lang="en-US" dirty="0">
                <a:hlinkClick r:id="rId2"/>
              </a:rPr>
              <a:t>Wildfly</a:t>
            </a:r>
            <a:r>
              <a:rPr lang="en-US" dirty="0"/>
              <a:t>, Con la </a:t>
            </a:r>
            <a:r>
              <a:rPr lang="en-US" dirty="0" err="1"/>
              <a:t>compra</a:t>
            </a:r>
            <a:r>
              <a:rPr lang="en-US" dirty="0"/>
              <a:t> de </a:t>
            </a:r>
            <a:r>
              <a:rPr lang="en-US" dirty="0" err="1"/>
              <a:t>JBoss</a:t>
            </a:r>
            <a:r>
              <a:rPr lang="en-US" dirty="0"/>
              <a:t> </a:t>
            </a:r>
            <a:r>
              <a:rPr lang="en-US" dirty="0" err="1"/>
              <a:t>Inc</a:t>
            </a:r>
            <a:r>
              <a:rPr lang="en-US" dirty="0"/>
              <a:t> </a:t>
            </a:r>
            <a:r>
              <a:rPr lang="en-US" dirty="0" err="1"/>
              <a:t>por</a:t>
            </a:r>
            <a:r>
              <a:rPr lang="en-US" dirty="0"/>
              <a:t> parte de </a:t>
            </a:r>
            <a:r>
              <a:rPr lang="en-US" dirty="0" err="1"/>
              <a:t>RedHat</a:t>
            </a:r>
            <a:r>
              <a:rPr lang="en-US" dirty="0"/>
              <a:t> </a:t>
            </a:r>
            <a:r>
              <a:rPr lang="en-US" dirty="0" err="1"/>
              <a:t>en</a:t>
            </a:r>
            <a:r>
              <a:rPr lang="en-US" dirty="0"/>
              <a:t> Abril del 2006, </a:t>
            </a:r>
            <a:r>
              <a:rPr lang="en-US" dirty="0" err="1"/>
              <a:t>RedHat</a:t>
            </a:r>
            <a:r>
              <a:rPr lang="en-US" dirty="0"/>
              <a:t> </a:t>
            </a:r>
            <a:r>
              <a:rPr lang="en-US" dirty="0" err="1"/>
              <a:t>decidió</a:t>
            </a:r>
            <a:r>
              <a:rPr lang="en-US" dirty="0"/>
              <a:t> </a:t>
            </a:r>
            <a:r>
              <a:rPr lang="en-US" dirty="0" err="1"/>
              <a:t>crear</a:t>
            </a:r>
            <a:r>
              <a:rPr lang="en-US" dirty="0"/>
              <a:t> </a:t>
            </a:r>
            <a:r>
              <a:rPr lang="en-US" dirty="0" err="1"/>
              <a:t>una</a:t>
            </a:r>
            <a:r>
              <a:rPr lang="en-US" dirty="0"/>
              <a:t> </a:t>
            </a:r>
            <a:r>
              <a:rPr lang="en-US" dirty="0" err="1"/>
              <a:t>versión</a:t>
            </a:r>
            <a:r>
              <a:rPr lang="en-US" dirty="0"/>
              <a:t> Open Source y a la par </a:t>
            </a:r>
            <a:r>
              <a:rPr lang="en-US" dirty="0" err="1"/>
              <a:t>mantener</a:t>
            </a:r>
            <a:r>
              <a:rPr lang="en-US" dirty="0"/>
              <a:t> </a:t>
            </a:r>
            <a:r>
              <a:rPr lang="en-US" dirty="0" err="1"/>
              <a:t>su</a:t>
            </a:r>
            <a:r>
              <a:rPr lang="en-US" dirty="0"/>
              <a:t> </a:t>
            </a:r>
            <a:r>
              <a:rPr lang="en-US" dirty="0" err="1"/>
              <a:t>versión</a:t>
            </a:r>
            <a:r>
              <a:rPr lang="en-US" dirty="0"/>
              <a:t> </a:t>
            </a:r>
            <a:r>
              <a:rPr lang="en-US" dirty="0" err="1"/>
              <a:t>propietaria</a:t>
            </a:r>
            <a:r>
              <a:rPr lang="en-US" dirty="0"/>
              <a:t>, </a:t>
            </a:r>
            <a:r>
              <a:rPr lang="en-US" dirty="0" err="1"/>
              <a:t>esta</a:t>
            </a:r>
            <a:r>
              <a:rPr lang="en-US" dirty="0"/>
              <a:t> </a:t>
            </a:r>
            <a:r>
              <a:rPr lang="en-US" dirty="0" err="1"/>
              <a:t>versión</a:t>
            </a:r>
            <a:r>
              <a:rPr lang="en-US" dirty="0"/>
              <a:t> </a:t>
            </a:r>
            <a:r>
              <a:rPr lang="en-US" dirty="0" err="1"/>
              <a:t>OpenSource</a:t>
            </a:r>
            <a:r>
              <a:rPr lang="en-US" dirty="0"/>
              <a:t> </a:t>
            </a:r>
            <a:r>
              <a:rPr lang="en-US" dirty="0" err="1"/>
              <a:t>tomó</a:t>
            </a:r>
            <a:r>
              <a:rPr lang="en-US" dirty="0"/>
              <a:t> el </a:t>
            </a:r>
            <a:r>
              <a:rPr lang="en-US" dirty="0" err="1"/>
              <a:t>nombre</a:t>
            </a:r>
            <a:r>
              <a:rPr lang="en-US" dirty="0"/>
              <a:t> de </a:t>
            </a:r>
            <a:r>
              <a:rPr lang="en-US" dirty="0" err="1"/>
              <a:t>Wildfly</a:t>
            </a:r>
            <a:r>
              <a:rPr lang="en-US" dirty="0"/>
              <a:t> y </a:t>
            </a:r>
            <a:r>
              <a:rPr lang="en-US" dirty="0" err="1"/>
              <a:t>vió</a:t>
            </a:r>
            <a:r>
              <a:rPr lang="en-US" dirty="0"/>
              <a:t> la luz </a:t>
            </a:r>
            <a:r>
              <a:rPr lang="en-US" dirty="0" err="1"/>
              <a:t>en</a:t>
            </a:r>
            <a:r>
              <a:rPr lang="en-US" dirty="0"/>
              <a:t> </a:t>
            </a:r>
            <a:r>
              <a:rPr lang="en-US" dirty="0">
                <a:hlinkClick r:id="rId3"/>
              </a:rPr>
              <a:t>Noviembre del 2014</a:t>
            </a:r>
            <a:r>
              <a:rPr lang="en-US" dirty="0"/>
              <a:t>.</a:t>
            </a:r>
          </a:p>
        </p:txBody>
      </p:sp>
    </p:spTree>
    <p:extLst>
      <p:ext uri="{BB962C8B-B14F-4D97-AF65-F5344CB8AC3E}">
        <p14:creationId xmlns:p14="http://schemas.microsoft.com/office/powerpoint/2010/main" val="424887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a:xfrm>
            <a:off x="2931459" y="2336613"/>
            <a:ext cx="6329082" cy="2181599"/>
          </a:xfrm>
        </p:spPr>
        <p:txBody>
          <a:bodyPr/>
          <a:lstStyle/>
          <a:p>
            <a:pPr marL="0" indent="0" fontAlgn="base">
              <a:buNone/>
            </a:pPr>
            <a:endParaRPr lang="en-US" dirty="0" err="1"/>
          </a:p>
          <a:p>
            <a:pPr marL="0" indent="0" fontAlgn="base">
              <a:buNone/>
            </a:pPr>
            <a:r>
              <a:rPr lang="en-US" sz="6000" dirty="0"/>
              <a:t>¿Cu</a:t>
            </a:r>
            <a:r>
              <a:rPr lang="es-ES" sz="6000" dirty="0" err="1"/>
              <a:t>ál</a:t>
            </a:r>
            <a:r>
              <a:rPr lang="es-ES" sz="6000" dirty="0"/>
              <a:t> confusión?</a:t>
            </a:r>
            <a:endParaRPr lang="en-US" sz="6000" dirty="0" err="1"/>
          </a:p>
        </p:txBody>
      </p:sp>
    </p:spTree>
    <p:extLst>
      <p:ext uri="{BB962C8B-B14F-4D97-AF65-F5344CB8AC3E}">
        <p14:creationId xmlns:p14="http://schemas.microsoft.com/office/powerpoint/2010/main" val="342717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67B2-5956-A74D-868D-3FAB0FA23252}"/>
              </a:ext>
            </a:extLst>
          </p:cNvPr>
          <p:cNvSpPr>
            <a:spLocks noGrp="1"/>
          </p:cNvSpPr>
          <p:nvPr>
            <p:ph type="title"/>
          </p:nvPr>
        </p:nvSpPr>
        <p:spPr/>
        <p:txBody>
          <a:bodyPr/>
          <a:lstStyle/>
          <a:p>
            <a:r>
              <a:rPr lang="en-US" dirty="0" err="1"/>
              <a:t>Microprofile</a:t>
            </a:r>
            <a:endParaRPr lang="en-US" dirty="0"/>
          </a:p>
        </p:txBody>
      </p:sp>
      <p:sp>
        <p:nvSpPr>
          <p:cNvPr id="3" name="Content Placeholder 2">
            <a:extLst>
              <a:ext uri="{FF2B5EF4-FFF2-40B4-BE49-F238E27FC236}">
                <a16:creationId xmlns:a16="http://schemas.microsoft.com/office/drawing/2014/main" id="{EA1E3A8D-D5DD-C54B-A947-8DE079D61555}"/>
              </a:ext>
            </a:extLst>
          </p:cNvPr>
          <p:cNvSpPr>
            <a:spLocks noGrp="1"/>
          </p:cNvSpPr>
          <p:nvPr>
            <p:ph idx="1"/>
          </p:nvPr>
        </p:nvSpPr>
        <p:spPr/>
        <p:txBody>
          <a:bodyPr/>
          <a:lstStyle/>
          <a:p>
            <a:r>
              <a:rPr lang="en-US" dirty="0"/>
              <a:t>Pre</a:t>
            </a:r>
            <a:r>
              <a:rPr lang="es-ES" dirty="0"/>
              <a:t>á</a:t>
            </a:r>
            <a:r>
              <a:rPr lang="en-US" dirty="0" err="1"/>
              <a:t>mbulo</a:t>
            </a:r>
            <a:endParaRPr lang="en-US" dirty="0"/>
          </a:p>
          <a:p>
            <a:r>
              <a:rPr lang="en-US" dirty="0" err="1"/>
              <a:t>Historia</a:t>
            </a:r>
            <a:endParaRPr lang="en-US" dirty="0"/>
          </a:p>
          <a:p>
            <a:r>
              <a:rPr lang="en-US" dirty="0" err="1"/>
              <a:t>Microprofile</a:t>
            </a:r>
            <a:r>
              <a:rPr lang="en-US" dirty="0"/>
              <a:t> </a:t>
            </a:r>
          </a:p>
          <a:p>
            <a:r>
              <a:rPr lang="en-US" dirty="0" err="1"/>
              <a:t>Ejemplos</a:t>
            </a:r>
            <a:endParaRPr lang="en-US" dirty="0"/>
          </a:p>
        </p:txBody>
      </p:sp>
    </p:spTree>
    <p:extLst>
      <p:ext uri="{BB962C8B-B14F-4D97-AF65-F5344CB8AC3E}">
        <p14:creationId xmlns:p14="http://schemas.microsoft.com/office/powerpoint/2010/main" val="3685305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p:txBody>
          <a:bodyPr/>
          <a:lstStyle/>
          <a:p>
            <a:pPr fontAlgn="base"/>
            <a:r>
              <a:rPr lang="en-US" dirty="0"/>
              <a:t>JEE Full compatible</a:t>
            </a:r>
          </a:p>
          <a:p>
            <a:pPr lvl="1" fontAlgn="base"/>
            <a:r>
              <a:rPr lang="en-US" dirty="0" err="1"/>
              <a:t>Implementa</a:t>
            </a:r>
            <a:r>
              <a:rPr lang="en-US" dirty="0"/>
              <a:t> </a:t>
            </a:r>
            <a:r>
              <a:rPr lang="en-US" dirty="0" err="1"/>
              <a:t>todos</a:t>
            </a:r>
            <a:r>
              <a:rPr lang="en-US" dirty="0"/>
              <a:t> </a:t>
            </a:r>
            <a:r>
              <a:rPr lang="en-US" dirty="0" err="1"/>
              <a:t>los</a:t>
            </a:r>
            <a:r>
              <a:rPr lang="en-US" dirty="0"/>
              <a:t> JSR’s de </a:t>
            </a:r>
            <a:r>
              <a:rPr lang="en-US" dirty="0" err="1"/>
              <a:t>su</a:t>
            </a:r>
            <a:r>
              <a:rPr lang="en-US" dirty="0"/>
              <a:t> JSR</a:t>
            </a:r>
          </a:p>
          <a:p>
            <a:pPr fontAlgn="base"/>
            <a:r>
              <a:rPr lang="en-US" dirty="0"/>
              <a:t>JEE Partial compliance</a:t>
            </a:r>
          </a:p>
          <a:p>
            <a:pPr lvl="1" fontAlgn="base"/>
            <a:r>
              <a:rPr lang="en-US" dirty="0"/>
              <a:t>No </a:t>
            </a:r>
            <a:r>
              <a:rPr lang="en-US" dirty="0" err="1"/>
              <a:t>implementa</a:t>
            </a:r>
            <a:r>
              <a:rPr lang="en-US" dirty="0"/>
              <a:t> </a:t>
            </a:r>
            <a:r>
              <a:rPr lang="en-US" dirty="0" err="1"/>
              <a:t>todos</a:t>
            </a:r>
            <a:r>
              <a:rPr lang="en-US" dirty="0"/>
              <a:t> </a:t>
            </a:r>
            <a:r>
              <a:rPr lang="en-US" dirty="0" err="1"/>
              <a:t>los</a:t>
            </a:r>
            <a:r>
              <a:rPr lang="en-US" dirty="0"/>
              <a:t> JSR’s de </a:t>
            </a:r>
            <a:r>
              <a:rPr lang="en-US" dirty="0" err="1"/>
              <a:t>su</a:t>
            </a:r>
            <a:r>
              <a:rPr lang="en-US" dirty="0"/>
              <a:t> JSR</a:t>
            </a:r>
          </a:p>
        </p:txBody>
      </p:sp>
    </p:spTree>
    <p:extLst>
      <p:ext uri="{BB962C8B-B14F-4D97-AF65-F5344CB8AC3E}">
        <p14:creationId xmlns:p14="http://schemas.microsoft.com/office/powerpoint/2010/main" val="3854070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a:xfrm>
            <a:off x="488576" y="2447364"/>
            <a:ext cx="11214847" cy="2205319"/>
          </a:xfrm>
        </p:spPr>
        <p:txBody>
          <a:bodyPr/>
          <a:lstStyle/>
          <a:p>
            <a:pPr marL="0" indent="0" fontAlgn="base">
              <a:buNone/>
            </a:pPr>
            <a:r>
              <a:rPr lang="es-ES" sz="6000" dirty="0"/>
              <a:t>¿Y qué importaba que fuera o no Full?</a:t>
            </a:r>
            <a:endParaRPr lang="en-US" sz="6000" dirty="0" err="1"/>
          </a:p>
        </p:txBody>
      </p:sp>
    </p:spTree>
    <p:extLst>
      <p:ext uri="{BB962C8B-B14F-4D97-AF65-F5344CB8AC3E}">
        <p14:creationId xmlns:p14="http://schemas.microsoft.com/office/powerpoint/2010/main" val="3326073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sp>
        <p:nvSpPr>
          <p:cNvPr id="3" name="Content Placeholder 2">
            <a:extLst>
              <a:ext uri="{FF2B5EF4-FFF2-40B4-BE49-F238E27FC236}">
                <a16:creationId xmlns:a16="http://schemas.microsoft.com/office/drawing/2014/main" id="{560076C8-EDA1-9549-AC8C-7B643085D588}"/>
              </a:ext>
            </a:extLst>
          </p:cNvPr>
          <p:cNvSpPr>
            <a:spLocks noGrp="1"/>
          </p:cNvSpPr>
          <p:nvPr>
            <p:ph idx="1"/>
          </p:nvPr>
        </p:nvSpPr>
        <p:spPr>
          <a:xfrm>
            <a:off x="488576" y="2447364"/>
            <a:ext cx="11214847" cy="2205319"/>
          </a:xfrm>
        </p:spPr>
        <p:txBody>
          <a:bodyPr/>
          <a:lstStyle/>
          <a:p>
            <a:pPr fontAlgn="base"/>
            <a:r>
              <a:rPr lang="en-US" sz="6000" dirty="0"/>
              <a:t>EJB</a:t>
            </a:r>
          </a:p>
          <a:p>
            <a:pPr lvl="1" fontAlgn="base"/>
            <a:r>
              <a:rPr lang="en-US" sz="5600" dirty="0"/>
              <a:t>Enterprise Java Bean</a:t>
            </a:r>
          </a:p>
          <a:p>
            <a:pPr marL="0" indent="0" fontAlgn="base">
              <a:buNone/>
            </a:pPr>
            <a:endParaRPr lang="en-US" sz="6000" dirty="0"/>
          </a:p>
        </p:txBody>
      </p:sp>
      <p:pic>
        <p:nvPicPr>
          <p:cNvPr id="4" name="Picture 3">
            <a:extLst>
              <a:ext uri="{FF2B5EF4-FFF2-40B4-BE49-F238E27FC236}">
                <a16:creationId xmlns:a16="http://schemas.microsoft.com/office/drawing/2014/main" id="{C280B1A9-D95A-A441-97AC-DBBA25410F9C}"/>
              </a:ext>
            </a:extLst>
          </p:cNvPr>
          <p:cNvPicPr>
            <a:picLocks noChangeAspect="1"/>
          </p:cNvPicPr>
          <p:nvPr/>
        </p:nvPicPr>
        <p:blipFill>
          <a:blip r:embed="rId2"/>
          <a:stretch>
            <a:fillRect/>
          </a:stretch>
        </p:blipFill>
        <p:spPr>
          <a:xfrm>
            <a:off x="9163423" y="4652683"/>
            <a:ext cx="2540000" cy="1879600"/>
          </a:xfrm>
          <a:prstGeom prst="rect">
            <a:avLst/>
          </a:prstGeom>
        </p:spPr>
      </p:pic>
    </p:spTree>
    <p:extLst>
      <p:ext uri="{BB962C8B-B14F-4D97-AF65-F5344CB8AC3E}">
        <p14:creationId xmlns:p14="http://schemas.microsoft.com/office/powerpoint/2010/main" val="4207814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r>
              <a:rPr lang="en-US" dirty="0" err="1"/>
              <a:t>Lleg</a:t>
            </a:r>
            <a:r>
              <a:rPr lang="es-ES" dirty="0" err="1"/>
              <a:t>ó</a:t>
            </a:r>
            <a:r>
              <a:rPr lang="en-US" dirty="0"/>
              <a:t> </a:t>
            </a:r>
            <a:r>
              <a:rPr lang="en-US" dirty="0" err="1"/>
              <a:t>Lutero</a:t>
            </a:r>
            <a:r>
              <a:rPr lang="en-US" dirty="0"/>
              <a:t>.</a:t>
            </a:r>
          </a:p>
        </p:txBody>
      </p:sp>
      <p:sp>
        <p:nvSpPr>
          <p:cNvPr id="6" name="Content Placeholder 5">
            <a:extLst>
              <a:ext uri="{FF2B5EF4-FFF2-40B4-BE49-F238E27FC236}">
                <a16:creationId xmlns:a16="http://schemas.microsoft.com/office/drawing/2014/main" id="{7C617E35-865B-7B47-9B88-05F91C2076FB}"/>
              </a:ext>
            </a:extLst>
          </p:cNvPr>
          <p:cNvSpPr>
            <a:spLocks noGrp="1"/>
          </p:cNvSpPr>
          <p:nvPr>
            <p:ph idx="1"/>
          </p:nvPr>
        </p:nvSpPr>
        <p:spPr/>
        <p:txBody>
          <a:bodyPr/>
          <a:lstStyle/>
          <a:p>
            <a:r>
              <a:rPr lang="en-US" dirty="0" err="1"/>
              <a:t>Octubre</a:t>
            </a:r>
            <a:r>
              <a:rPr lang="en-US" dirty="0"/>
              <a:t> del 2002</a:t>
            </a:r>
          </a:p>
          <a:p>
            <a:r>
              <a:rPr lang="en-US" dirty="0"/>
              <a:t>¿</a:t>
            </a:r>
            <a:r>
              <a:rPr lang="en-US" dirty="0" err="1"/>
              <a:t>Puedo</a:t>
            </a:r>
            <a:r>
              <a:rPr lang="en-US" dirty="0"/>
              <a:t> </a:t>
            </a:r>
            <a:r>
              <a:rPr lang="en-US" dirty="0" err="1"/>
              <a:t>decir</a:t>
            </a:r>
            <a:r>
              <a:rPr lang="en-US" dirty="0"/>
              <a:t> que </a:t>
            </a:r>
            <a:r>
              <a:rPr lang="en-US" dirty="0" err="1"/>
              <a:t>hago</a:t>
            </a:r>
            <a:r>
              <a:rPr lang="en-US" dirty="0"/>
              <a:t> JEE </a:t>
            </a:r>
            <a:r>
              <a:rPr lang="en-US" dirty="0" err="1"/>
              <a:t>si</a:t>
            </a:r>
            <a:r>
              <a:rPr lang="en-US" dirty="0"/>
              <a:t> no </a:t>
            </a:r>
            <a:r>
              <a:rPr lang="en-US" dirty="0" err="1"/>
              <a:t>uso</a:t>
            </a:r>
            <a:r>
              <a:rPr lang="en-US" dirty="0"/>
              <a:t> EJBs?</a:t>
            </a:r>
          </a:p>
        </p:txBody>
      </p:sp>
      <p:pic>
        <p:nvPicPr>
          <p:cNvPr id="7" name="Picture 6">
            <a:extLst>
              <a:ext uri="{FF2B5EF4-FFF2-40B4-BE49-F238E27FC236}">
                <a16:creationId xmlns:a16="http://schemas.microsoft.com/office/drawing/2014/main" id="{9A5627F0-271B-F44B-8BD7-4DC46EEAA43B}"/>
              </a:ext>
            </a:extLst>
          </p:cNvPr>
          <p:cNvPicPr>
            <a:picLocks noChangeAspect="1"/>
          </p:cNvPicPr>
          <p:nvPr/>
        </p:nvPicPr>
        <p:blipFill>
          <a:blip r:embed="rId2"/>
          <a:stretch>
            <a:fillRect/>
          </a:stretch>
        </p:blipFill>
        <p:spPr>
          <a:xfrm>
            <a:off x="7520516" y="893763"/>
            <a:ext cx="4194861" cy="5283200"/>
          </a:xfrm>
          <a:prstGeom prst="rect">
            <a:avLst/>
          </a:prstGeom>
        </p:spPr>
      </p:pic>
    </p:spTree>
    <p:extLst>
      <p:ext uri="{BB962C8B-B14F-4D97-AF65-F5344CB8AC3E}">
        <p14:creationId xmlns:p14="http://schemas.microsoft.com/office/powerpoint/2010/main" val="3186452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a:t>
            </a:r>
          </a:p>
        </p:txBody>
      </p:sp>
      <p:pic>
        <p:nvPicPr>
          <p:cNvPr id="5" name="Picture 4">
            <a:extLst>
              <a:ext uri="{FF2B5EF4-FFF2-40B4-BE49-F238E27FC236}">
                <a16:creationId xmlns:a16="http://schemas.microsoft.com/office/drawing/2014/main" id="{52107CF6-7563-5B4C-A21F-76482B3729A8}"/>
              </a:ext>
            </a:extLst>
          </p:cNvPr>
          <p:cNvPicPr>
            <a:picLocks noChangeAspect="1"/>
          </p:cNvPicPr>
          <p:nvPr/>
        </p:nvPicPr>
        <p:blipFill>
          <a:blip r:embed="rId2"/>
          <a:stretch>
            <a:fillRect/>
          </a:stretch>
        </p:blipFill>
        <p:spPr>
          <a:xfrm>
            <a:off x="5201997" y="365125"/>
            <a:ext cx="2506561" cy="6282267"/>
          </a:xfrm>
          <a:prstGeom prst="rect">
            <a:avLst/>
          </a:prstGeom>
        </p:spPr>
      </p:pic>
      <p:sp>
        <p:nvSpPr>
          <p:cNvPr id="8" name="Rectangle 7">
            <a:extLst>
              <a:ext uri="{FF2B5EF4-FFF2-40B4-BE49-F238E27FC236}">
                <a16:creationId xmlns:a16="http://schemas.microsoft.com/office/drawing/2014/main" id="{B3C2771D-DDEF-A443-83DE-0615472F5A27}"/>
              </a:ext>
            </a:extLst>
          </p:cNvPr>
          <p:cNvSpPr/>
          <p:nvPr/>
        </p:nvSpPr>
        <p:spPr>
          <a:xfrm>
            <a:off x="8283387" y="4783512"/>
            <a:ext cx="3482789" cy="1200329"/>
          </a:xfrm>
          <a:prstGeom prst="rect">
            <a:avLst/>
          </a:prstGeom>
          <a:solidFill>
            <a:schemeClr val="bg2">
              <a:lumMod val="90000"/>
            </a:schemeClr>
          </a:solidFill>
        </p:spPr>
        <p:txBody>
          <a:bodyPr wrap="square">
            <a:spAutoFit/>
          </a:bodyPr>
          <a:lstStyle/>
          <a:p>
            <a:r>
              <a:rPr lang="en-US" b="0" i="0" dirty="0">
                <a:effectLst/>
                <a:latin typeface="Source Serif Pro"/>
              </a:rPr>
              <a:t>Interface 21 cambia de </a:t>
            </a:r>
            <a:r>
              <a:rPr lang="en-US" b="0" i="0" dirty="0" err="1">
                <a:effectLst/>
                <a:latin typeface="Source Serif Pro"/>
              </a:rPr>
              <a:t>nombre</a:t>
            </a:r>
            <a:r>
              <a:rPr lang="en-US" b="0" i="0" dirty="0">
                <a:effectLst/>
                <a:latin typeface="Source Serif Pro"/>
              </a:rPr>
              <a:t> a </a:t>
            </a:r>
            <a:r>
              <a:rPr lang="en-US" b="0" i="0" dirty="0" err="1">
                <a:effectLst/>
                <a:latin typeface="Source Serif Pro"/>
              </a:rPr>
              <a:t>SpringSource</a:t>
            </a:r>
            <a:r>
              <a:rPr lang="en-US" b="0" i="0" dirty="0">
                <a:effectLst/>
                <a:latin typeface="Source Serif Pro"/>
              </a:rPr>
              <a:t> </a:t>
            </a:r>
            <a:r>
              <a:rPr lang="en-US" b="0" i="0" dirty="0" err="1">
                <a:effectLst/>
                <a:latin typeface="Source Serif Pro"/>
              </a:rPr>
              <a:t>en</a:t>
            </a:r>
            <a:r>
              <a:rPr lang="en-US" b="0" i="0" dirty="0">
                <a:effectLst/>
                <a:latin typeface="Source Serif Pro"/>
              </a:rPr>
              <a:t> el </a:t>
            </a:r>
            <a:r>
              <a:rPr lang="en-US" b="0" i="0" dirty="0" err="1">
                <a:effectLst/>
                <a:latin typeface="Source Serif Pro"/>
              </a:rPr>
              <a:t>año</a:t>
            </a:r>
            <a:r>
              <a:rPr lang="en-US" b="0" i="0" dirty="0">
                <a:effectLst/>
                <a:latin typeface="Source Serif Pro"/>
              </a:rPr>
              <a:t> 2007 y </a:t>
            </a:r>
            <a:r>
              <a:rPr lang="en-US" b="0" i="0" dirty="0" err="1">
                <a:effectLst/>
                <a:latin typeface="Source Serif Pro"/>
              </a:rPr>
              <a:t>en</a:t>
            </a:r>
            <a:r>
              <a:rPr lang="en-US" b="0" i="0" dirty="0">
                <a:effectLst/>
                <a:latin typeface="Source Serif Pro"/>
              </a:rPr>
              <a:t> 2009 VMWare </a:t>
            </a:r>
            <a:r>
              <a:rPr lang="en-US" b="0" i="0" dirty="0" err="1">
                <a:effectLst/>
                <a:latin typeface="Source Serif Pro"/>
              </a:rPr>
              <a:t>compra</a:t>
            </a:r>
            <a:r>
              <a:rPr lang="en-US" b="0" i="0" dirty="0">
                <a:effectLst/>
                <a:latin typeface="Source Serif Pro"/>
              </a:rPr>
              <a:t> </a:t>
            </a:r>
            <a:r>
              <a:rPr lang="en-US" b="0" i="0" dirty="0" err="1">
                <a:effectLst/>
                <a:latin typeface="Source Serif Pro"/>
              </a:rPr>
              <a:t>SpringSource</a:t>
            </a:r>
            <a:r>
              <a:rPr lang="en-US" b="0" i="0" dirty="0">
                <a:effectLst/>
                <a:latin typeface="Source Serif Pro"/>
              </a:rPr>
              <a:t>.</a:t>
            </a:r>
            <a:endParaRPr lang="en-US" dirty="0"/>
          </a:p>
        </p:txBody>
      </p:sp>
      <p:sp>
        <p:nvSpPr>
          <p:cNvPr id="9" name="Rectangle 8">
            <a:extLst>
              <a:ext uri="{FF2B5EF4-FFF2-40B4-BE49-F238E27FC236}">
                <a16:creationId xmlns:a16="http://schemas.microsoft.com/office/drawing/2014/main" id="{6718A762-152F-F247-AFA0-F5DD70CF882D}"/>
              </a:ext>
            </a:extLst>
          </p:cNvPr>
          <p:cNvSpPr/>
          <p:nvPr/>
        </p:nvSpPr>
        <p:spPr>
          <a:xfrm>
            <a:off x="443752" y="1690688"/>
            <a:ext cx="3482789" cy="646331"/>
          </a:xfrm>
          <a:prstGeom prst="rect">
            <a:avLst/>
          </a:prstGeom>
          <a:solidFill>
            <a:schemeClr val="bg2">
              <a:lumMod val="90000"/>
            </a:schemeClr>
          </a:solidFill>
        </p:spPr>
        <p:txBody>
          <a:bodyPr wrap="square">
            <a:spAutoFit/>
          </a:bodyPr>
          <a:lstStyle/>
          <a:p>
            <a:r>
              <a:rPr lang="en-US" b="0" i="0" dirty="0">
                <a:effectLst/>
                <a:latin typeface="Source Serif Pro"/>
              </a:rPr>
              <a:t>Spring pone </a:t>
            </a:r>
            <a:r>
              <a:rPr lang="en-US" b="0" i="0" dirty="0" err="1">
                <a:effectLst/>
                <a:latin typeface="Source Serif Pro"/>
              </a:rPr>
              <a:t>en</a:t>
            </a:r>
            <a:r>
              <a:rPr lang="en-US" b="0" i="0" dirty="0">
                <a:effectLst/>
                <a:latin typeface="Source Serif Pro"/>
              </a:rPr>
              <a:t> primer </a:t>
            </a:r>
            <a:r>
              <a:rPr lang="en-US" b="0" i="0" dirty="0" err="1">
                <a:effectLst/>
                <a:latin typeface="Source Serif Pro"/>
              </a:rPr>
              <a:t>plano</a:t>
            </a:r>
            <a:r>
              <a:rPr lang="en-US" b="0" i="0" dirty="0">
                <a:effectLst/>
                <a:latin typeface="Source Serif Pro"/>
              </a:rPr>
              <a:t> la </a:t>
            </a:r>
            <a:r>
              <a:rPr lang="en-US" b="0" i="0" dirty="0" err="1">
                <a:effectLst/>
                <a:latin typeface="Source Serif Pro"/>
              </a:rPr>
              <a:t>inyecci</a:t>
            </a:r>
            <a:r>
              <a:rPr lang="es-ES" b="0" i="0" dirty="0" err="1">
                <a:effectLst/>
                <a:latin typeface="Source Serif Pro"/>
              </a:rPr>
              <a:t>ón</a:t>
            </a:r>
            <a:r>
              <a:rPr lang="es-ES" b="0" i="0" dirty="0">
                <a:effectLst/>
                <a:latin typeface="Source Serif Pro"/>
              </a:rPr>
              <a:t> de dependencias.</a:t>
            </a:r>
            <a:endParaRPr lang="en-US" dirty="0"/>
          </a:p>
        </p:txBody>
      </p:sp>
      <p:sp>
        <p:nvSpPr>
          <p:cNvPr id="10" name="Rectangle 9">
            <a:extLst>
              <a:ext uri="{FF2B5EF4-FFF2-40B4-BE49-F238E27FC236}">
                <a16:creationId xmlns:a16="http://schemas.microsoft.com/office/drawing/2014/main" id="{F6D2A093-421E-6045-951F-195B4C7127A0}"/>
              </a:ext>
            </a:extLst>
          </p:cNvPr>
          <p:cNvSpPr/>
          <p:nvPr/>
        </p:nvSpPr>
        <p:spPr>
          <a:xfrm>
            <a:off x="443752" y="2693085"/>
            <a:ext cx="3482789" cy="646331"/>
          </a:xfrm>
          <a:prstGeom prst="rect">
            <a:avLst/>
          </a:prstGeom>
          <a:solidFill>
            <a:schemeClr val="bg2">
              <a:lumMod val="90000"/>
            </a:schemeClr>
          </a:solidFill>
        </p:spPr>
        <p:txBody>
          <a:bodyPr wrap="square">
            <a:spAutoFit/>
          </a:bodyPr>
          <a:lstStyle/>
          <a:p>
            <a:r>
              <a:rPr lang="es-ES" b="0" i="0" dirty="0">
                <a:effectLst/>
                <a:latin typeface="Source Serif Pro"/>
              </a:rPr>
              <a:t>Con el </a:t>
            </a:r>
            <a:r>
              <a:rPr lang="es-ES" b="0" i="0" dirty="0" err="1">
                <a:effectLst/>
                <a:latin typeface="Source Serif Pro"/>
              </a:rPr>
              <a:t>spring</a:t>
            </a:r>
            <a:r>
              <a:rPr lang="es-ES" b="0" i="0" dirty="0">
                <a:effectLst/>
                <a:latin typeface="Source Serif Pro"/>
              </a:rPr>
              <a:t> </a:t>
            </a:r>
            <a:r>
              <a:rPr lang="es-ES" b="0" i="0" dirty="0" err="1">
                <a:effectLst/>
                <a:latin typeface="Source Serif Pro"/>
              </a:rPr>
              <a:t>container</a:t>
            </a:r>
            <a:r>
              <a:rPr lang="es-ES" b="0" i="0" dirty="0">
                <a:effectLst/>
                <a:latin typeface="Source Serif Pro"/>
              </a:rPr>
              <a:t> marca distancia.</a:t>
            </a:r>
            <a:endParaRPr lang="en-US" dirty="0"/>
          </a:p>
        </p:txBody>
      </p:sp>
    </p:spTree>
    <p:extLst>
      <p:ext uri="{BB962C8B-B14F-4D97-AF65-F5344CB8AC3E}">
        <p14:creationId xmlns:p14="http://schemas.microsoft.com/office/powerpoint/2010/main" val="2964269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a:t>
            </a:r>
            <a:r>
              <a:rPr lang="en-US" dirty="0" err="1"/>
              <a:t>tiene</a:t>
            </a:r>
            <a:r>
              <a:rPr lang="en-US" dirty="0"/>
              <a:t> </a:t>
            </a:r>
            <a:r>
              <a:rPr lang="en-US" dirty="0" err="1"/>
              <a:t>ya</a:t>
            </a:r>
            <a:r>
              <a:rPr lang="en-US" dirty="0"/>
              <a:t> un </a:t>
            </a:r>
            <a:r>
              <a:rPr lang="en-US" dirty="0" err="1"/>
              <a:t>claro</a:t>
            </a:r>
            <a:r>
              <a:rPr lang="en-US" dirty="0"/>
              <a:t> </a:t>
            </a:r>
            <a:r>
              <a:rPr lang="en-US" dirty="0" err="1"/>
              <a:t>competidor</a:t>
            </a:r>
            <a:r>
              <a:rPr lang="en-US" dirty="0"/>
              <a:t> </a:t>
            </a:r>
          </a:p>
        </p:txBody>
      </p:sp>
      <p:sp>
        <p:nvSpPr>
          <p:cNvPr id="3" name="TextBox 2">
            <a:extLst>
              <a:ext uri="{FF2B5EF4-FFF2-40B4-BE49-F238E27FC236}">
                <a16:creationId xmlns:a16="http://schemas.microsoft.com/office/drawing/2014/main" id="{A4118B36-7C06-9F46-B4C6-8DAAC4192DF1}"/>
              </a:ext>
            </a:extLst>
          </p:cNvPr>
          <p:cNvSpPr txBox="1"/>
          <p:nvPr/>
        </p:nvSpPr>
        <p:spPr>
          <a:xfrm>
            <a:off x="4819368" y="2805953"/>
            <a:ext cx="2822568" cy="707886"/>
          </a:xfrm>
          <a:prstGeom prst="rect">
            <a:avLst/>
          </a:prstGeom>
          <a:noFill/>
        </p:spPr>
        <p:txBody>
          <a:bodyPr wrap="none" rtlCol="0">
            <a:spAutoFit/>
          </a:bodyPr>
          <a:lstStyle/>
          <a:p>
            <a:r>
              <a:rPr lang="en-US" sz="4000" dirty="0"/>
              <a:t>Spring vs JEE</a:t>
            </a:r>
          </a:p>
        </p:txBody>
      </p:sp>
    </p:spTree>
    <p:extLst>
      <p:ext uri="{BB962C8B-B14F-4D97-AF65-F5344CB8AC3E}">
        <p14:creationId xmlns:p14="http://schemas.microsoft.com/office/powerpoint/2010/main" val="1853848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6. </a:t>
            </a:r>
            <a:r>
              <a:rPr lang="en-US" dirty="0" err="1"/>
              <a:t>Comienza</a:t>
            </a:r>
            <a:r>
              <a:rPr lang="en-US" dirty="0"/>
              <a:t> la Resistencia.</a:t>
            </a:r>
          </a:p>
        </p:txBody>
      </p:sp>
      <p:pic>
        <p:nvPicPr>
          <p:cNvPr id="7" name="Picture 6">
            <a:extLst>
              <a:ext uri="{FF2B5EF4-FFF2-40B4-BE49-F238E27FC236}">
                <a16:creationId xmlns:a16="http://schemas.microsoft.com/office/drawing/2014/main" id="{51811522-50F3-D043-B0A3-3722CDBB0BF1}"/>
              </a:ext>
            </a:extLst>
          </p:cNvPr>
          <p:cNvPicPr>
            <a:picLocks noChangeAspect="1"/>
          </p:cNvPicPr>
          <p:nvPr/>
        </p:nvPicPr>
        <p:blipFill>
          <a:blip r:embed="rId2"/>
          <a:stretch>
            <a:fillRect/>
          </a:stretch>
        </p:blipFill>
        <p:spPr>
          <a:xfrm>
            <a:off x="4593612" y="1949824"/>
            <a:ext cx="6503299" cy="4652682"/>
          </a:xfrm>
          <a:prstGeom prst="rect">
            <a:avLst/>
          </a:prstGeom>
          <a:ln>
            <a:solidFill>
              <a:schemeClr val="tx1"/>
            </a:solidFill>
          </a:ln>
        </p:spPr>
      </p:pic>
      <p:sp>
        <p:nvSpPr>
          <p:cNvPr id="9" name="Rectangle 8">
            <a:extLst>
              <a:ext uri="{FF2B5EF4-FFF2-40B4-BE49-F238E27FC236}">
                <a16:creationId xmlns:a16="http://schemas.microsoft.com/office/drawing/2014/main" id="{EF34D592-1FE2-7B47-BCC0-C1864070A42F}"/>
              </a:ext>
            </a:extLst>
          </p:cNvPr>
          <p:cNvSpPr/>
          <p:nvPr/>
        </p:nvSpPr>
        <p:spPr>
          <a:xfrm>
            <a:off x="443752" y="1690688"/>
            <a:ext cx="3482789" cy="369332"/>
          </a:xfrm>
          <a:prstGeom prst="rect">
            <a:avLst/>
          </a:prstGeom>
          <a:solidFill>
            <a:schemeClr val="bg2">
              <a:lumMod val="90000"/>
            </a:schemeClr>
          </a:solidFill>
        </p:spPr>
        <p:txBody>
          <a:bodyPr wrap="square">
            <a:spAutoFit/>
          </a:bodyPr>
          <a:lstStyle/>
          <a:p>
            <a:r>
              <a:rPr lang="en-US" dirty="0"/>
              <a:t>JEE 1.6, </a:t>
            </a:r>
            <a:r>
              <a:rPr lang="en-US" dirty="0">
                <a:hlinkClick r:id="rId3"/>
              </a:rPr>
              <a:t>JSR 316</a:t>
            </a:r>
            <a:r>
              <a:rPr lang="en-US" dirty="0"/>
              <a:t>,</a:t>
            </a:r>
          </a:p>
        </p:txBody>
      </p:sp>
      <p:sp>
        <p:nvSpPr>
          <p:cNvPr id="10" name="Rectangle 9">
            <a:extLst>
              <a:ext uri="{FF2B5EF4-FFF2-40B4-BE49-F238E27FC236}">
                <a16:creationId xmlns:a16="http://schemas.microsoft.com/office/drawing/2014/main" id="{75617FF9-44D7-1344-8608-DF3880401E4F}"/>
              </a:ext>
            </a:extLst>
          </p:cNvPr>
          <p:cNvSpPr/>
          <p:nvPr/>
        </p:nvSpPr>
        <p:spPr>
          <a:xfrm>
            <a:off x="443752" y="2340630"/>
            <a:ext cx="3482789" cy="369332"/>
          </a:xfrm>
          <a:prstGeom prst="rect">
            <a:avLst/>
          </a:prstGeom>
          <a:solidFill>
            <a:schemeClr val="bg2">
              <a:lumMod val="90000"/>
            </a:schemeClr>
          </a:solidFill>
        </p:spPr>
        <p:txBody>
          <a:bodyPr wrap="square">
            <a:spAutoFit/>
          </a:bodyPr>
          <a:lstStyle/>
          <a:p>
            <a:r>
              <a:rPr lang="en-US" dirty="0" err="1"/>
              <a:t>Llega</a:t>
            </a:r>
            <a:r>
              <a:rPr lang="en-US" dirty="0"/>
              <a:t> el </a:t>
            </a:r>
            <a:r>
              <a:rPr lang="en-US" dirty="0" err="1"/>
              <a:t>webprofile</a:t>
            </a:r>
            <a:endParaRPr lang="en-US" dirty="0"/>
          </a:p>
        </p:txBody>
      </p:sp>
      <p:sp>
        <p:nvSpPr>
          <p:cNvPr id="6" name="Rectangle 5">
            <a:extLst>
              <a:ext uri="{FF2B5EF4-FFF2-40B4-BE49-F238E27FC236}">
                <a16:creationId xmlns:a16="http://schemas.microsoft.com/office/drawing/2014/main" id="{6DD9B33E-1FA2-FD42-8837-F414EF2286C5}"/>
              </a:ext>
            </a:extLst>
          </p:cNvPr>
          <p:cNvSpPr/>
          <p:nvPr/>
        </p:nvSpPr>
        <p:spPr>
          <a:xfrm>
            <a:off x="443752" y="3016251"/>
            <a:ext cx="3482789" cy="369332"/>
          </a:xfrm>
          <a:prstGeom prst="rect">
            <a:avLst/>
          </a:prstGeom>
          <a:solidFill>
            <a:schemeClr val="bg2">
              <a:lumMod val="90000"/>
            </a:schemeClr>
          </a:solidFill>
        </p:spPr>
        <p:txBody>
          <a:bodyPr wrap="square">
            <a:spAutoFit/>
          </a:bodyPr>
          <a:lstStyle/>
          <a:p>
            <a:r>
              <a:rPr lang="en-US" dirty="0"/>
              <a:t>JEE se "Spring-</a:t>
            </a:r>
            <a:r>
              <a:rPr lang="en-US" dirty="0" err="1"/>
              <a:t>nizo</a:t>
            </a:r>
            <a:r>
              <a:rPr lang="en-US" dirty="0"/>
              <a:t>"</a:t>
            </a:r>
          </a:p>
        </p:txBody>
      </p:sp>
    </p:spTree>
    <p:extLst>
      <p:ext uri="{BB962C8B-B14F-4D97-AF65-F5344CB8AC3E}">
        <p14:creationId xmlns:p14="http://schemas.microsoft.com/office/powerpoint/2010/main" val="393525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6. Y </a:t>
            </a:r>
            <a:r>
              <a:rPr lang="en-US" dirty="0" err="1"/>
              <a:t>tambi</a:t>
            </a:r>
            <a:r>
              <a:rPr lang="es-ES" dirty="0" err="1"/>
              <a:t>én</a:t>
            </a:r>
            <a:r>
              <a:rPr lang="es-ES" dirty="0"/>
              <a:t> más nombres por aprender.</a:t>
            </a:r>
            <a:endParaRPr lang="en-US" dirty="0"/>
          </a:p>
        </p:txBody>
      </p:sp>
      <p:sp>
        <p:nvSpPr>
          <p:cNvPr id="3" name="Rectangle 2">
            <a:extLst>
              <a:ext uri="{FF2B5EF4-FFF2-40B4-BE49-F238E27FC236}">
                <a16:creationId xmlns:a16="http://schemas.microsoft.com/office/drawing/2014/main" id="{6AA01A6C-41FB-A94E-8F95-92E65DAEF74A}"/>
              </a:ext>
            </a:extLst>
          </p:cNvPr>
          <p:cNvSpPr/>
          <p:nvPr/>
        </p:nvSpPr>
        <p:spPr>
          <a:xfrm>
            <a:off x="838199" y="2294982"/>
            <a:ext cx="10040471" cy="1569660"/>
          </a:xfrm>
          <a:prstGeom prst="rect">
            <a:avLst/>
          </a:prstGeom>
        </p:spPr>
        <p:txBody>
          <a:bodyPr wrap="square">
            <a:spAutoFit/>
          </a:bodyPr>
          <a:lstStyle/>
          <a:p>
            <a:pPr fontAlgn="base">
              <a:buFont typeface="Arial" panose="020B0604020202020204" pitchFamily="34" charset="0"/>
              <a:buChar char="•"/>
            </a:pPr>
            <a:r>
              <a:rPr lang="en-US" sz="3200" b="0" i="0" dirty="0">
                <a:effectLst/>
                <a:latin typeface="Source Serif Pro"/>
              </a:rPr>
              <a:t>Java EE 6 Full Platform Compatible Implementations</a:t>
            </a:r>
          </a:p>
          <a:p>
            <a:pPr fontAlgn="base">
              <a:buFont typeface="Arial" panose="020B0604020202020204" pitchFamily="34" charset="0"/>
              <a:buChar char="•"/>
            </a:pPr>
            <a:r>
              <a:rPr lang="en-US" sz="3200" b="0" i="0" dirty="0">
                <a:effectLst/>
                <a:latin typeface="Source Serif Pro"/>
              </a:rPr>
              <a:t>Java EE 6 Web Profile Compatible Implementations</a:t>
            </a:r>
          </a:p>
          <a:p>
            <a:pPr fontAlgn="base">
              <a:buFont typeface="Arial" panose="020B0604020202020204" pitchFamily="34" charset="0"/>
              <a:buChar char="•"/>
            </a:pPr>
            <a:r>
              <a:rPr lang="en-US" sz="3200" b="0" i="0" dirty="0">
                <a:effectLst/>
                <a:latin typeface="Source Serif Pro"/>
              </a:rPr>
              <a:t>Java EE 6 partial Implementations.</a:t>
            </a:r>
          </a:p>
        </p:txBody>
      </p:sp>
    </p:spTree>
    <p:extLst>
      <p:ext uri="{BB962C8B-B14F-4D97-AF65-F5344CB8AC3E}">
        <p14:creationId xmlns:p14="http://schemas.microsoft.com/office/powerpoint/2010/main" val="480548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7. Ahi </a:t>
            </a:r>
            <a:r>
              <a:rPr lang="en-US" dirty="0" err="1"/>
              <a:t>vamos</a:t>
            </a:r>
            <a:r>
              <a:rPr lang="en-US" dirty="0"/>
              <a:t>, </a:t>
            </a:r>
            <a:r>
              <a:rPr lang="en-US" dirty="0" err="1"/>
              <a:t>esperense</a:t>
            </a:r>
            <a:r>
              <a:rPr lang="en-US" dirty="0"/>
              <a:t>.</a:t>
            </a:r>
          </a:p>
        </p:txBody>
      </p:sp>
      <p:sp>
        <p:nvSpPr>
          <p:cNvPr id="9" name="Rectangle 8">
            <a:extLst>
              <a:ext uri="{FF2B5EF4-FFF2-40B4-BE49-F238E27FC236}">
                <a16:creationId xmlns:a16="http://schemas.microsoft.com/office/drawing/2014/main" id="{EF34D592-1FE2-7B47-BCC0-C1864070A42F}"/>
              </a:ext>
            </a:extLst>
          </p:cNvPr>
          <p:cNvSpPr/>
          <p:nvPr/>
        </p:nvSpPr>
        <p:spPr>
          <a:xfrm>
            <a:off x="443752" y="1690688"/>
            <a:ext cx="3482789" cy="369332"/>
          </a:xfrm>
          <a:prstGeom prst="rect">
            <a:avLst/>
          </a:prstGeom>
          <a:solidFill>
            <a:schemeClr val="bg2">
              <a:lumMod val="90000"/>
            </a:schemeClr>
          </a:solidFill>
        </p:spPr>
        <p:txBody>
          <a:bodyPr wrap="square">
            <a:spAutoFit/>
          </a:bodyPr>
          <a:lstStyle/>
          <a:p>
            <a:r>
              <a:rPr lang="en-US" dirty="0"/>
              <a:t>JEE 1.7.</a:t>
            </a:r>
            <a:r>
              <a:rPr lang="en-US" dirty="0">
                <a:hlinkClick r:id="rId2"/>
              </a:rPr>
              <a:t> JSR 342</a:t>
            </a:r>
            <a:endParaRPr lang="en-US" dirty="0"/>
          </a:p>
        </p:txBody>
      </p:sp>
      <p:sp>
        <p:nvSpPr>
          <p:cNvPr id="10" name="Rectangle 9">
            <a:extLst>
              <a:ext uri="{FF2B5EF4-FFF2-40B4-BE49-F238E27FC236}">
                <a16:creationId xmlns:a16="http://schemas.microsoft.com/office/drawing/2014/main" id="{75617FF9-44D7-1344-8608-DF3880401E4F}"/>
              </a:ext>
            </a:extLst>
          </p:cNvPr>
          <p:cNvSpPr/>
          <p:nvPr/>
        </p:nvSpPr>
        <p:spPr>
          <a:xfrm>
            <a:off x="3970991" y="2210269"/>
            <a:ext cx="3482789" cy="369332"/>
          </a:xfrm>
          <a:prstGeom prst="rect">
            <a:avLst/>
          </a:prstGeom>
          <a:solidFill>
            <a:schemeClr val="bg2">
              <a:lumMod val="90000"/>
            </a:schemeClr>
          </a:solidFill>
        </p:spPr>
        <p:txBody>
          <a:bodyPr wrap="square">
            <a:spAutoFit/>
          </a:bodyPr>
          <a:lstStyle/>
          <a:p>
            <a:r>
              <a:rPr lang="en-US" dirty="0"/>
              <a:t>Hay que </a:t>
            </a:r>
            <a:r>
              <a:rPr lang="en-US" dirty="0" err="1"/>
              <a:t>ponerse</a:t>
            </a:r>
            <a:r>
              <a:rPr lang="en-US" dirty="0"/>
              <a:t> al </a:t>
            </a:r>
            <a:r>
              <a:rPr lang="en-US" dirty="0" err="1"/>
              <a:t>corriente</a:t>
            </a:r>
            <a:endParaRPr lang="en-US" dirty="0"/>
          </a:p>
        </p:txBody>
      </p:sp>
      <p:sp>
        <p:nvSpPr>
          <p:cNvPr id="11" name="Rectangle 10">
            <a:extLst>
              <a:ext uri="{FF2B5EF4-FFF2-40B4-BE49-F238E27FC236}">
                <a16:creationId xmlns:a16="http://schemas.microsoft.com/office/drawing/2014/main" id="{AB104E95-7738-894A-8941-B578354C681F}"/>
              </a:ext>
            </a:extLst>
          </p:cNvPr>
          <p:cNvSpPr/>
          <p:nvPr/>
        </p:nvSpPr>
        <p:spPr>
          <a:xfrm>
            <a:off x="8368552" y="2646919"/>
            <a:ext cx="3482789" cy="369332"/>
          </a:xfrm>
          <a:prstGeom prst="rect">
            <a:avLst/>
          </a:prstGeom>
          <a:solidFill>
            <a:schemeClr val="bg2">
              <a:lumMod val="90000"/>
            </a:schemeClr>
          </a:solidFill>
        </p:spPr>
        <p:txBody>
          <a:bodyPr wrap="square">
            <a:spAutoFit/>
          </a:bodyPr>
          <a:lstStyle/>
          <a:p>
            <a:r>
              <a:rPr lang="en-US" dirty="0"/>
              <a:t>REST y </a:t>
            </a:r>
            <a:r>
              <a:rPr lang="en-US" dirty="0" err="1"/>
              <a:t>Websocket</a:t>
            </a:r>
            <a:endParaRPr lang="en-US" dirty="0"/>
          </a:p>
        </p:txBody>
      </p:sp>
      <p:pic>
        <p:nvPicPr>
          <p:cNvPr id="12" name="Picture 11">
            <a:extLst>
              <a:ext uri="{FF2B5EF4-FFF2-40B4-BE49-F238E27FC236}">
                <a16:creationId xmlns:a16="http://schemas.microsoft.com/office/drawing/2014/main" id="{C28A81D6-2246-F945-AD3F-A3E7E28FD402}"/>
              </a:ext>
            </a:extLst>
          </p:cNvPr>
          <p:cNvPicPr>
            <a:picLocks noChangeAspect="1"/>
          </p:cNvPicPr>
          <p:nvPr/>
        </p:nvPicPr>
        <p:blipFill>
          <a:blip r:embed="rId3"/>
          <a:stretch>
            <a:fillRect/>
          </a:stretch>
        </p:blipFill>
        <p:spPr>
          <a:xfrm>
            <a:off x="1924050" y="3016251"/>
            <a:ext cx="8343900" cy="3746500"/>
          </a:xfrm>
          <a:prstGeom prst="rect">
            <a:avLst/>
          </a:prstGeom>
        </p:spPr>
      </p:pic>
    </p:spTree>
    <p:extLst>
      <p:ext uri="{BB962C8B-B14F-4D97-AF65-F5344CB8AC3E}">
        <p14:creationId xmlns:p14="http://schemas.microsoft.com/office/powerpoint/2010/main" val="2786034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0850-2406-9144-BC84-FE3EFD39901D}"/>
              </a:ext>
            </a:extLst>
          </p:cNvPr>
          <p:cNvSpPr>
            <a:spLocks noGrp="1"/>
          </p:cNvSpPr>
          <p:nvPr>
            <p:ph type="title"/>
          </p:nvPr>
        </p:nvSpPr>
        <p:spPr/>
        <p:txBody>
          <a:bodyPr/>
          <a:lstStyle/>
          <a:p>
            <a:r>
              <a:rPr lang="en-US" dirty="0" err="1"/>
              <a:t>Historia</a:t>
            </a:r>
            <a:r>
              <a:rPr lang="en-US" dirty="0"/>
              <a:t>. JEE 8. Lo que </a:t>
            </a:r>
            <a:r>
              <a:rPr lang="en-US" dirty="0" err="1"/>
              <a:t>pedian</a:t>
            </a:r>
            <a:r>
              <a:rPr lang="en-US" dirty="0"/>
              <a:t> ¿O no?.</a:t>
            </a:r>
          </a:p>
        </p:txBody>
      </p:sp>
      <p:sp>
        <p:nvSpPr>
          <p:cNvPr id="9" name="Rectangle 8">
            <a:extLst>
              <a:ext uri="{FF2B5EF4-FFF2-40B4-BE49-F238E27FC236}">
                <a16:creationId xmlns:a16="http://schemas.microsoft.com/office/drawing/2014/main" id="{EF34D592-1FE2-7B47-BCC0-C1864070A42F}"/>
              </a:ext>
            </a:extLst>
          </p:cNvPr>
          <p:cNvSpPr/>
          <p:nvPr/>
        </p:nvSpPr>
        <p:spPr>
          <a:xfrm>
            <a:off x="443752" y="1690688"/>
            <a:ext cx="3482789" cy="369332"/>
          </a:xfrm>
          <a:prstGeom prst="rect">
            <a:avLst/>
          </a:prstGeom>
          <a:solidFill>
            <a:schemeClr val="bg2">
              <a:lumMod val="90000"/>
            </a:schemeClr>
          </a:solidFill>
        </p:spPr>
        <p:txBody>
          <a:bodyPr wrap="square">
            <a:spAutoFit/>
          </a:bodyPr>
          <a:lstStyle/>
          <a:p>
            <a:r>
              <a:rPr lang="en-US" dirty="0"/>
              <a:t>JEE 8.</a:t>
            </a:r>
            <a:r>
              <a:rPr lang="en-US" dirty="0">
                <a:hlinkClick r:id="rId2"/>
              </a:rPr>
              <a:t> </a:t>
            </a:r>
            <a:r>
              <a:rPr lang="en-US" dirty="0">
                <a:hlinkClick r:id="rId3"/>
              </a:rPr>
              <a:t>JSR 366</a:t>
            </a:r>
            <a:endParaRPr lang="en-US" dirty="0"/>
          </a:p>
        </p:txBody>
      </p:sp>
      <p:sp>
        <p:nvSpPr>
          <p:cNvPr id="10" name="Rectangle 9">
            <a:extLst>
              <a:ext uri="{FF2B5EF4-FFF2-40B4-BE49-F238E27FC236}">
                <a16:creationId xmlns:a16="http://schemas.microsoft.com/office/drawing/2014/main" id="{75617FF9-44D7-1344-8608-DF3880401E4F}"/>
              </a:ext>
            </a:extLst>
          </p:cNvPr>
          <p:cNvSpPr/>
          <p:nvPr/>
        </p:nvSpPr>
        <p:spPr>
          <a:xfrm>
            <a:off x="3970991" y="2210269"/>
            <a:ext cx="3482789" cy="369332"/>
          </a:xfrm>
          <a:prstGeom prst="rect">
            <a:avLst/>
          </a:prstGeom>
          <a:solidFill>
            <a:schemeClr val="bg2">
              <a:lumMod val="90000"/>
            </a:schemeClr>
          </a:solidFill>
        </p:spPr>
        <p:txBody>
          <a:bodyPr wrap="square">
            <a:spAutoFit/>
          </a:bodyPr>
          <a:lstStyle/>
          <a:p>
            <a:r>
              <a:rPr lang="en-US" dirty="0" err="1"/>
              <a:t>Ya</a:t>
            </a:r>
            <a:r>
              <a:rPr lang="en-US" dirty="0"/>
              <a:t> </a:t>
            </a:r>
            <a:r>
              <a:rPr lang="en-US" dirty="0" err="1"/>
              <a:t>deben</a:t>
            </a:r>
            <a:r>
              <a:rPr lang="en-US" dirty="0"/>
              <a:t> </a:t>
            </a:r>
            <a:r>
              <a:rPr lang="en-US" dirty="0" err="1"/>
              <a:t>estar</a:t>
            </a:r>
            <a:r>
              <a:rPr lang="en-US" dirty="0"/>
              <a:t> </a:t>
            </a:r>
            <a:r>
              <a:rPr lang="en-US" dirty="0" err="1"/>
              <a:t>contentos</a:t>
            </a:r>
            <a:endParaRPr lang="en-US" dirty="0"/>
          </a:p>
        </p:txBody>
      </p:sp>
      <p:sp>
        <p:nvSpPr>
          <p:cNvPr id="11" name="Rectangle 10">
            <a:extLst>
              <a:ext uri="{FF2B5EF4-FFF2-40B4-BE49-F238E27FC236}">
                <a16:creationId xmlns:a16="http://schemas.microsoft.com/office/drawing/2014/main" id="{AB104E95-7738-894A-8941-B578354C681F}"/>
              </a:ext>
            </a:extLst>
          </p:cNvPr>
          <p:cNvSpPr/>
          <p:nvPr/>
        </p:nvSpPr>
        <p:spPr>
          <a:xfrm>
            <a:off x="8368552" y="2646919"/>
            <a:ext cx="3482789" cy="369332"/>
          </a:xfrm>
          <a:prstGeom prst="rect">
            <a:avLst/>
          </a:prstGeom>
          <a:solidFill>
            <a:schemeClr val="bg2">
              <a:lumMod val="90000"/>
            </a:schemeClr>
          </a:solidFill>
        </p:spPr>
        <p:txBody>
          <a:bodyPr wrap="square">
            <a:spAutoFit/>
          </a:bodyPr>
          <a:lstStyle/>
          <a:p>
            <a:r>
              <a:rPr lang="en-US" dirty="0" err="1"/>
              <a:t>Json</a:t>
            </a:r>
            <a:r>
              <a:rPr lang="en-US" dirty="0"/>
              <a:t> para </a:t>
            </a:r>
            <a:r>
              <a:rPr lang="en-US" dirty="0" err="1"/>
              <a:t>todos</a:t>
            </a:r>
            <a:r>
              <a:rPr lang="en-US" dirty="0"/>
              <a:t>.</a:t>
            </a:r>
          </a:p>
        </p:txBody>
      </p:sp>
      <p:pic>
        <p:nvPicPr>
          <p:cNvPr id="3" name="Picture 2">
            <a:extLst>
              <a:ext uri="{FF2B5EF4-FFF2-40B4-BE49-F238E27FC236}">
                <a16:creationId xmlns:a16="http://schemas.microsoft.com/office/drawing/2014/main" id="{1BFF9F97-5F61-B347-99E6-D4C91F7B5EFF}"/>
              </a:ext>
            </a:extLst>
          </p:cNvPr>
          <p:cNvPicPr>
            <a:picLocks noChangeAspect="1"/>
          </p:cNvPicPr>
          <p:nvPr/>
        </p:nvPicPr>
        <p:blipFill>
          <a:blip r:embed="rId4"/>
          <a:stretch>
            <a:fillRect/>
          </a:stretch>
        </p:blipFill>
        <p:spPr>
          <a:xfrm>
            <a:off x="323466" y="2646919"/>
            <a:ext cx="8011554" cy="4129667"/>
          </a:xfrm>
          <a:prstGeom prst="rect">
            <a:avLst/>
          </a:prstGeom>
        </p:spPr>
      </p:pic>
    </p:spTree>
    <p:extLst>
      <p:ext uri="{BB962C8B-B14F-4D97-AF65-F5344CB8AC3E}">
        <p14:creationId xmlns:p14="http://schemas.microsoft.com/office/powerpoint/2010/main" val="239995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n-US" dirty="0"/>
              <a:t>Pre</a:t>
            </a:r>
            <a:r>
              <a:rPr lang="es-ES" dirty="0" err="1"/>
              <a:t>ámbulo</a:t>
            </a:r>
            <a:r>
              <a:rPr lang="es-ES" dirty="0"/>
              <a:t>.</a:t>
            </a:r>
            <a:endParaRPr lang="en-US" dirty="0"/>
          </a:p>
        </p:txBody>
      </p:sp>
      <p:sp>
        <p:nvSpPr>
          <p:cNvPr id="3" name="Content Placeholder 2">
            <a:extLst>
              <a:ext uri="{FF2B5EF4-FFF2-40B4-BE49-F238E27FC236}">
                <a16:creationId xmlns:a16="http://schemas.microsoft.com/office/drawing/2014/main" id="{6CACB0D0-55B3-954B-94BC-B20788D8607F}"/>
              </a:ext>
            </a:extLst>
          </p:cNvPr>
          <p:cNvSpPr>
            <a:spLocks noGrp="1"/>
          </p:cNvSpPr>
          <p:nvPr>
            <p:ph idx="1"/>
          </p:nvPr>
        </p:nvSpPr>
        <p:spPr/>
        <p:txBody>
          <a:bodyPr>
            <a:normAutofit fontScale="77500" lnSpcReduction="20000"/>
          </a:bodyPr>
          <a:lstStyle/>
          <a:p>
            <a:r>
              <a:rPr lang="en-US" dirty="0"/>
              <a:t>¿</a:t>
            </a:r>
            <a:r>
              <a:rPr lang="en-US" dirty="0" err="1"/>
              <a:t>Por</a:t>
            </a:r>
            <a:r>
              <a:rPr lang="en-US" dirty="0"/>
              <a:t> </a:t>
            </a:r>
            <a:r>
              <a:rPr lang="en-US" dirty="0" err="1"/>
              <a:t>qu</a:t>
            </a:r>
            <a:r>
              <a:rPr lang="es-ES" dirty="0"/>
              <a:t>é hacemos lo que hacemos?</a:t>
            </a:r>
          </a:p>
          <a:p>
            <a:pPr lvl="1"/>
            <a:r>
              <a:rPr lang="es-ES" dirty="0"/>
              <a:t>Crecimiento personal</a:t>
            </a:r>
          </a:p>
          <a:p>
            <a:pPr lvl="2"/>
            <a:r>
              <a:rPr lang="es-ES" dirty="0"/>
              <a:t>Soy un profesional</a:t>
            </a:r>
          </a:p>
          <a:p>
            <a:pPr lvl="2"/>
            <a:r>
              <a:rPr lang="es-ES" dirty="0"/>
              <a:t>Honrar mi formación (alma mater, origen, maestros, </a:t>
            </a:r>
            <a:r>
              <a:rPr lang="es-ES" dirty="0" err="1"/>
              <a:t>etc</a:t>
            </a:r>
            <a:r>
              <a:rPr lang="es-ES" dirty="0"/>
              <a:t>)</a:t>
            </a:r>
          </a:p>
          <a:p>
            <a:pPr lvl="2"/>
            <a:r>
              <a:rPr lang="es-ES" dirty="0"/>
              <a:t>Honrar a mi empresa/equipo</a:t>
            </a:r>
          </a:p>
          <a:p>
            <a:pPr lvl="2"/>
            <a:r>
              <a:rPr lang="es-ES" dirty="0"/>
              <a:t>Demostrar que soy un chingón </a:t>
            </a:r>
          </a:p>
          <a:p>
            <a:pPr lvl="1"/>
            <a:r>
              <a:rPr lang="es-ES" dirty="0"/>
              <a:t>Darle valor a mi cliente</a:t>
            </a:r>
          </a:p>
          <a:p>
            <a:pPr lvl="2"/>
            <a:r>
              <a:rPr lang="es-ES" dirty="0"/>
              <a:t>Llegar a producción</a:t>
            </a:r>
          </a:p>
          <a:p>
            <a:pPr lvl="3"/>
            <a:r>
              <a:rPr lang="es-ES" dirty="0"/>
              <a:t>Con valor</a:t>
            </a:r>
          </a:p>
          <a:p>
            <a:pPr lvl="3"/>
            <a:r>
              <a:rPr lang="es-ES" dirty="0"/>
              <a:t>Rápido </a:t>
            </a:r>
          </a:p>
          <a:p>
            <a:pPr lvl="3"/>
            <a:r>
              <a:rPr lang="es-ES" dirty="0"/>
              <a:t>Bien documentado</a:t>
            </a:r>
          </a:p>
          <a:p>
            <a:pPr lvl="3"/>
            <a:r>
              <a:rPr lang="es-ES" dirty="0"/>
              <a:t>Sana relación</a:t>
            </a:r>
          </a:p>
          <a:p>
            <a:pPr lvl="1"/>
            <a:r>
              <a:rPr lang="es-ES" dirty="0"/>
              <a:t>Construir software de calidad</a:t>
            </a:r>
          </a:p>
          <a:p>
            <a:pPr lvl="2"/>
            <a:r>
              <a:rPr lang="es-ES" dirty="0"/>
              <a:t>Legible por humanos</a:t>
            </a:r>
          </a:p>
          <a:p>
            <a:pPr lvl="2"/>
            <a:r>
              <a:rPr lang="es-ES" dirty="0"/>
              <a:t>Eficiente</a:t>
            </a:r>
          </a:p>
          <a:p>
            <a:pPr lvl="2"/>
            <a:r>
              <a:rPr lang="es-ES" dirty="0" err="1"/>
              <a:t>Mantenible</a:t>
            </a:r>
            <a:endParaRPr lang="es-ES" dirty="0"/>
          </a:p>
          <a:p>
            <a:pPr lvl="2"/>
            <a:r>
              <a:rPr lang="es-ES" dirty="0"/>
              <a:t>Buenas bases para crecer</a:t>
            </a:r>
          </a:p>
          <a:p>
            <a:pPr lvl="2"/>
            <a:r>
              <a:rPr lang="es-ES" dirty="0"/>
              <a:t>Componentes intercambiables, lo mío es desacoplar.</a:t>
            </a:r>
          </a:p>
          <a:p>
            <a:pPr lvl="2"/>
            <a:endParaRPr lang="es-ES" dirty="0"/>
          </a:p>
        </p:txBody>
      </p:sp>
    </p:spTree>
    <p:extLst>
      <p:ext uri="{BB962C8B-B14F-4D97-AF65-F5344CB8AC3E}">
        <p14:creationId xmlns:p14="http://schemas.microsoft.com/office/powerpoint/2010/main" val="3534816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3AEE4-93BB-B34C-B6AA-084D8A6295F8}"/>
              </a:ext>
            </a:extLst>
          </p:cNvPr>
          <p:cNvSpPr>
            <a:spLocks noGrp="1"/>
          </p:cNvSpPr>
          <p:nvPr>
            <p:ph type="title"/>
          </p:nvPr>
        </p:nvSpPr>
        <p:spPr/>
        <p:txBody>
          <a:bodyPr/>
          <a:lstStyle/>
          <a:p>
            <a:r>
              <a:rPr lang="en-US" dirty="0" err="1"/>
              <a:t>Historia</a:t>
            </a:r>
            <a:r>
              <a:rPr lang="en-US" dirty="0"/>
              <a:t>.</a:t>
            </a:r>
          </a:p>
        </p:txBody>
      </p:sp>
      <p:pic>
        <p:nvPicPr>
          <p:cNvPr id="4" name="Picture 3">
            <a:extLst>
              <a:ext uri="{FF2B5EF4-FFF2-40B4-BE49-F238E27FC236}">
                <a16:creationId xmlns:a16="http://schemas.microsoft.com/office/drawing/2014/main" id="{BB760A56-E461-A64A-B65D-23E387B293A1}"/>
              </a:ext>
            </a:extLst>
          </p:cNvPr>
          <p:cNvPicPr>
            <a:picLocks noChangeAspect="1"/>
          </p:cNvPicPr>
          <p:nvPr/>
        </p:nvPicPr>
        <p:blipFill>
          <a:blip r:embed="rId2"/>
          <a:stretch>
            <a:fillRect/>
          </a:stretch>
        </p:blipFill>
        <p:spPr>
          <a:xfrm>
            <a:off x="0" y="1981340"/>
            <a:ext cx="12192000" cy="4249986"/>
          </a:xfrm>
          <a:prstGeom prst="rect">
            <a:avLst/>
          </a:prstGeom>
        </p:spPr>
      </p:pic>
    </p:spTree>
    <p:extLst>
      <p:ext uri="{BB962C8B-B14F-4D97-AF65-F5344CB8AC3E}">
        <p14:creationId xmlns:p14="http://schemas.microsoft.com/office/powerpoint/2010/main" val="3052928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2A78-4E4B-7C4D-B43A-5C599CCA8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8D36B5-94D2-C441-9910-F2413E10EF75}"/>
              </a:ext>
            </a:extLst>
          </p:cNvPr>
          <p:cNvSpPr>
            <a:spLocks noGrp="1"/>
          </p:cNvSpPr>
          <p:nvPr>
            <p:ph idx="1"/>
          </p:nvPr>
        </p:nvSpPr>
        <p:spPr/>
        <p:txBody>
          <a:bodyPr/>
          <a:lstStyle/>
          <a:p>
            <a:r>
              <a:rPr lang="en-US" dirty="0"/>
              <a:t>¿</a:t>
            </a:r>
            <a:r>
              <a:rPr lang="en-US" dirty="0" err="1"/>
              <a:t>Observan</a:t>
            </a:r>
            <a:r>
              <a:rPr lang="en-US" dirty="0"/>
              <a:t> </a:t>
            </a:r>
            <a:r>
              <a:rPr lang="en-US" dirty="0" err="1"/>
              <a:t>algo</a:t>
            </a:r>
            <a:r>
              <a:rPr lang="en-US" dirty="0"/>
              <a:t> </a:t>
            </a:r>
            <a:r>
              <a:rPr lang="en-US" dirty="0" err="1"/>
              <a:t>en</a:t>
            </a:r>
            <a:r>
              <a:rPr lang="en-US" dirty="0"/>
              <a:t> </a:t>
            </a:r>
            <a:r>
              <a:rPr lang="en-US" dirty="0" err="1"/>
              <a:t>esa</a:t>
            </a:r>
            <a:r>
              <a:rPr lang="en-US" dirty="0"/>
              <a:t> </a:t>
            </a:r>
            <a:r>
              <a:rPr lang="en-US" dirty="0" err="1"/>
              <a:t>linea</a:t>
            </a:r>
            <a:r>
              <a:rPr lang="en-US" dirty="0"/>
              <a:t> de </a:t>
            </a:r>
            <a:r>
              <a:rPr lang="en-US" dirty="0" err="1"/>
              <a:t>tiempo</a:t>
            </a:r>
            <a:r>
              <a:rPr lang="en-US" dirty="0"/>
              <a:t>?</a:t>
            </a:r>
          </a:p>
        </p:txBody>
      </p:sp>
    </p:spTree>
    <p:extLst>
      <p:ext uri="{BB962C8B-B14F-4D97-AF65-F5344CB8AC3E}">
        <p14:creationId xmlns:p14="http://schemas.microsoft.com/office/powerpoint/2010/main" val="3098951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2A78-4E4B-7C4D-B43A-5C599CCA87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8D36B5-94D2-C441-9910-F2413E10EF75}"/>
              </a:ext>
            </a:extLst>
          </p:cNvPr>
          <p:cNvSpPr>
            <a:spLocks noGrp="1"/>
          </p:cNvSpPr>
          <p:nvPr>
            <p:ph idx="1"/>
          </p:nvPr>
        </p:nvSpPr>
        <p:spPr/>
        <p:txBody>
          <a:bodyPr/>
          <a:lstStyle/>
          <a:p>
            <a:r>
              <a:rPr lang="en-US" dirty="0"/>
              <a:t>¿</a:t>
            </a:r>
            <a:r>
              <a:rPr lang="en-US" dirty="0" err="1"/>
              <a:t>Observan</a:t>
            </a:r>
            <a:r>
              <a:rPr lang="en-US" dirty="0"/>
              <a:t> </a:t>
            </a:r>
            <a:r>
              <a:rPr lang="en-US" dirty="0" err="1"/>
              <a:t>algo</a:t>
            </a:r>
            <a:r>
              <a:rPr lang="en-US" dirty="0"/>
              <a:t> </a:t>
            </a:r>
            <a:r>
              <a:rPr lang="en-US" dirty="0" err="1"/>
              <a:t>en</a:t>
            </a:r>
            <a:r>
              <a:rPr lang="en-US" dirty="0"/>
              <a:t> </a:t>
            </a:r>
            <a:r>
              <a:rPr lang="en-US" dirty="0" err="1"/>
              <a:t>esa</a:t>
            </a:r>
            <a:r>
              <a:rPr lang="en-US" dirty="0"/>
              <a:t> </a:t>
            </a:r>
            <a:r>
              <a:rPr lang="en-US" dirty="0" err="1"/>
              <a:t>linea</a:t>
            </a:r>
            <a:r>
              <a:rPr lang="en-US" dirty="0"/>
              <a:t> de </a:t>
            </a:r>
            <a:r>
              <a:rPr lang="en-US" dirty="0" err="1"/>
              <a:t>tiempo</a:t>
            </a:r>
            <a:r>
              <a:rPr lang="en-US" dirty="0"/>
              <a:t>?</a:t>
            </a:r>
          </a:p>
          <a:p>
            <a:endParaRPr lang="en-US" dirty="0"/>
          </a:p>
          <a:p>
            <a:pPr marL="0" indent="0" algn="ctr">
              <a:buNone/>
            </a:pPr>
            <a:r>
              <a:rPr lang="en-US" dirty="0"/>
              <a:t>3 </a:t>
            </a:r>
            <a:r>
              <a:rPr lang="en-US" dirty="0" err="1"/>
              <a:t>años</a:t>
            </a:r>
            <a:r>
              <a:rPr lang="en-US" dirty="0"/>
              <a:t> </a:t>
            </a:r>
            <a:r>
              <a:rPr lang="en-US" dirty="0" err="1"/>
              <a:t>en</a:t>
            </a:r>
            <a:r>
              <a:rPr lang="en-US" dirty="0"/>
              <a:t> </a:t>
            </a:r>
            <a:r>
              <a:rPr lang="en-US" dirty="0" err="1"/>
              <a:t>promedio</a:t>
            </a:r>
            <a:r>
              <a:rPr lang="en-US" dirty="0"/>
              <a:t> para </a:t>
            </a:r>
            <a:r>
              <a:rPr lang="en-US" dirty="0" err="1"/>
              <a:t>subir</a:t>
            </a:r>
            <a:r>
              <a:rPr lang="en-US" dirty="0"/>
              <a:t> de </a:t>
            </a:r>
            <a:r>
              <a:rPr lang="en-US" dirty="0" err="1"/>
              <a:t>versi</a:t>
            </a:r>
            <a:r>
              <a:rPr lang="es-ES" dirty="0" err="1"/>
              <a:t>ón</a:t>
            </a:r>
            <a:r>
              <a:rPr lang="es-ES" dirty="0"/>
              <a:t>.</a:t>
            </a:r>
            <a:endParaRPr lang="en-US" dirty="0"/>
          </a:p>
        </p:txBody>
      </p:sp>
    </p:spTree>
    <p:extLst>
      <p:ext uri="{BB962C8B-B14F-4D97-AF65-F5344CB8AC3E}">
        <p14:creationId xmlns:p14="http://schemas.microsoft.com/office/powerpoint/2010/main" val="3487960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A73C3-5335-5749-95C6-B2A1EFA7E792}"/>
              </a:ext>
            </a:extLst>
          </p:cNvPr>
          <p:cNvPicPr>
            <a:picLocks noChangeAspect="1"/>
          </p:cNvPicPr>
          <p:nvPr/>
        </p:nvPicPr>
        <p:blipFill>
          <a:blip r:embed="rId2"/>
          <a:stretch>
            <a:fillRect/>
          </a:stretch>
        </p:blipFill>
        <p:spPr>
          <a:xfrm>
            <a:off x="355040" y="524933"/>
            <a:ext cx="11836960" cy="4483101"/>
          </a:xfrm>
          <a:prstGeom prst="rect">
            <a:avLst/>
          </a:prstGeom>
        </p:spPr>
      </p:pic>
      <p:sp>
        <p:nvSpPr>
          <p:cNvPr id="5" name="Rectangle 4">
            <a:extLst>
              <a:ext uri="{FF2B5EF4-FFF2-40B4-BE49-F238E27FC236}">
                <a16:creationId xmlns:a16="http://schemas.microsoft.com/office/drawing/2014/main" id="{1921E320-F007-F041-AC38-68160564BF51}"/>
              </a:ext>
            </a:extLst>
          </p:cNvPr>
          <p:cNvSpPr/>
          <p:nvPr/>
        </p:nvSpPr>
        <p:spPr>
          <a:xfrm>
            <a:off x="355039" y="5933702"/>
            <a:ext cx="9110693" cy="369332"/>
          </a:xfrm>
          <a:prstGeom prst="rect">
            <a:avLst/>
          </a:prstGeom>
        </p:spPr>
        <p:txBody>
          <a:bodyPr wrap="square">
            <a:spAutoFit/>
          </a:bodyPr>
          <a:lstStyle/>
          <a:p>
            <a:r>
              <a:rPr lang="en-US" dirty="0"/>
              <a:t>https://</a:t>
            </a:r>
            <a:r>
              <a:rPr lang="en-US" dirty="0" err="1"/>
              <a:t>www.quora.com</a:t>
            </a:r>
            <a:r>
              <a:rPr lang="en-US" dirty="0"/>
              <a:t>/What-is-the-history-of-The-Spring-Framework</a:t>
            </a:r>
          </a:p>
        </p:txBody>
      </p:sp>
    </p:spTree>
    <p:extLst>
      <p:ext uri="{BB962C8B-B14F-4D97-AF65-F5344CB8AC3E}">
        <p14:creationId xmlns:p14="http://schemas.microsoft.com/office/powerpoint/2010/main" val="3712619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6FFF3-3FDF-6940-9F43-AE76C0C3D3FF}"/>
              </a:ext>
            </a:extLst>
          </p:cNvPr>
          <p:cNvSpPr>
            <a:spLocks noGrp="1"/>
          </p:cNvSpPr>
          <p:nvPr>
            <p:ph type="title"/>
          </p:nvPr>
        </p:nvSpPr>
        <p:spPr/>
        <p:txBody>
          <a:bodyPr/>
          <a:lstStyle/>
          <a:p>
            <a:r>
              <a:rPr lang="en-US" dirty="0" err="1"/>
              <a:t>Historia</a:t>
            </a:r>
            <a:endParaRPr lang="en-US" dirty="0"/>
          </a:p>
        </p:txBody>
      </p:sp>
      <p:sp>
        <p:nvSpPr>
          <p:cNvPr id="3" name="Content Placeholder 2">
            <a:extLst>
              <a:ext uri="{FF2B5EF4-FFF2-40B4-BE49-F238E27FC236}">
                <a16:creationId xmlns:a16="http://schemas.microsoft.com/office/drawing/2014/main" id="{7B0650D4-FBF8-4843-AC6F-2A3F0EA2557C}"/>
              </a:ext>
            </a:extLst>
          </p:cNvPr>
          <p:cNvSpPr>
            <a:spLocks noGrp="1"/>
          </p:cNvSpPr>
          <p:nvPr>
            <p:ph idx="1"/>
          </p:nvPr>
        </p:nvSpPr>
        <p:spPr/>
        <p:txBody>
          <a:bodyPr/>
          <a:lstStyle/>
          <a:p>
            <a:r>
              <a:rPr lang="en-US" dirty="0" err="1"/>
              <a:t>Muy</a:t>
            </a:r>
            <a:r>
              <a:rPr lang="en-US" dirty="0"/>
              <a:t> bonito, </a:t>
            </a:r>
            <a:r>
              <a:rPr lang="en-US" dirty="0" err="1"/>
              <a:t>muy</a:t>
            </a:r>
            <a:r>
              <a:rPr lang="en-US" dirty="0"/>
              <a:t> bonito, </a:t>
            </a:r>
            <a:r>
              <a:rPr lang="en-US" dirty="0" err="1"/>
              <a:t>pero,con</a:t>
            </a:r>
            <a:r>
              <a:rPr lang="en-US" dirty="0"/>
              <a:t> </a:t>
            </a:r>
            <a:r>
              <a:rPr lang="en-US" dirty="0" err="1"/>
              <a:t>otras</a:t>
            </a:r>
            <a:r>
              <a:rPr lang="en-US" dirty="0"/>
              <a:t> </a:t>
            </a:r>
            <a:r>
              <a:rPr lang="en-US" dirty="0" err="1"/>
              <a:t>herramientas</a:t>
            </a:r>
            <a:r>
              <a:rPr lang="en-US" dirty="0"/>
              <a:t> se </a:t>
            </a:r>
            <a:r>
              <a:rPr lang="en-US" dirty="0" err="1"/>
              <a:t>puede</a:t>
            </a:r>
            <a:r>
              <a:rPr lang="en-US" dirty="0"/>
              <a:t> </a:t>
            </a:r>
            <a:r>
              <a:rPr lang="en-US" dirty="0" err="1"/>
              <a:t>hacer</a:t>
            </a:r>
            <a:r>
              <a:rPr lang="en-US" dirty="0"/>
              <a:t> m</a:t>
            </a:r>
            <a:r>
              <a:rPr lang="es-ES" dirty="0" err="1"/>
              <a:t>ás</a:t>
            </a:r>
            <a:r>
              <a:rPr lang="es-ES" dirty="0"/>
              <a:t> rápido, Ya no se diga en otros lenguajes.</a:t>
            </a:r>
          </a:p>
          <a:p>
            <a:r>
              <a:rPr lang="es-ES" dirty="0"/>
              <a:t>Aunado a eso, el ambiente estaba ya invadido por el movimiento ágil.</a:t>
            </a:r>
          </a:p>
          <a:p>
            <a:pPr marL="0" indent="0">
              <a:buNone/>
            </a:pPr>
            <a:endParaRPr lang="en-US" dirty="0"/>
          </a:p>
        </p:txBody>
      </p:sp>
      <p:pic>
        <p:nvPicPr>
          <p:cNvPr id="4" name="Picture 3">
            <a:extLst>
              <a:ext uri="{FF2B5EF4-FFF2-40B4-BE49-F238E27FC236}">
                <a16:creationId xmlns:a16="http://schemas.microsoft.com/office/drawing/2014/main" id="{8F58F4BA-5D15-4445-9D7F-9D3849018BE8}"/>
              </a:ext>
            </a:extLst>
          </p:cNvPr>
          <p:cNvPicPr>
            <a:picLocks noChangeAspect="1"/>
          </p:cNvPicPr>
          <p:nvPr/>
        </p:nvPicPr>
        <p:blipFill>
          <a:blip r:embed="rId2"/>
          <a:stretch>
            <a:fillRect/>
          </a:stretch>
        </p:blipFill>
        <p:spPr>
          <a:xfrm>
            <a:off x="4349750" y="3852863"/>
            <a:ext cx="3492500" cy="2324100"/>
          </a:xfrm>
          <a:prstGeom prst="rect">
            <a:avLst/>
          </a:prstGeom>
        </p:spPr>
      </p:pic>
    </p:spTree>
    <p:extLst>
      <p:ext uri="{BB962C8B-B14F-4D97-AF65-F5344CB8AC3E}">
        <p14:creationId xmlns:p14="http://schemas.microsoft.com/office/powerpoint/2010/main" val="249322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2E1958-FAFC-B343-AB2B-E28C2091671D}"/>
              </a:ext>
            </a:extLst>
          </p:cNvPr>
          <p:cNvPicPr>
            <a:picLocks noChangeAspect="1"/>
          </p:cNvPicPr>
          <p:nvPr/>
        </p:nvPicPr>
        <p:blipFill>
          <a:blip r:embed="rId2"/>
          <a:stretch>
            <a:fillRect/>
          </a:stretch>
        </p:blipFill>
        <p:spPr>
          <a:xfrm>
            <a:off x="2977776" y="2145552"/>
            <a:ext cx="5350593" cy="3623236"/>
          </a:xfrm>
          <a:prstGeom prst="rect">
            <a:avLst/>
          </a:prstGeom>
        </p:spPr>
      </p:pic>
      <p:sp>
        <p:nvSpPr>
          <p:cNvPr id="6" name="TextBox 5">
            <a:extLst>
              <a:ext uri="{FF2B5EF4-FFF2-40B4-BE49-F238E27FC236}">
                <a16:creationId xmlns:a16="http://schemas.microsoft.com/office/drawing/2014/main" id="{A9D0F49C-22AB-D248-B5DE-370709A948BE}"/>
              </a:ext>
            </a:extLst>
          </p:cNvPr>
          <p:cNvSpPr txBox="1"/>
          <p:nvPr/>
        </p:nvSpPr>
        <p:spPr>
          <a:xfrm>
            <a:off x="2249159" y="5838931"/>
            <a:ext cx="7849778" cy="769441"/>
          </a:xfrm>
          <a:prstGeom prst="rect">
            <a:avLst/>
          </a:prstGeom>
          <a:noFill/>
        </p:spPr>
        <p:txBody>
          <a:bodyPr wrap="none" rtlCol="0">
            <a:spAutoFit/>
          </a:bodyPr>
          <a:lstStyle/>
          <a:p>
            <a:r>
              <a:rPr lang="en-US" sz="4400" dirty="0" err="1"/>
              <a:t>Alguien</a:t>
            </a:r>
            <a:r>
              <a:rPr lang="en-US" sz="4400" dirty="0"/>
              <a:t> </a:t>
            </a:r>
            <a:r>
              <a:rPr lang="en-US" sz="4400" dirty="0" err="1"/>
              <a:t>piense</a:t>
            </a:r>
            <a:r>
              <a:rPr lang="en-US" sz="4400" dirty="0"/>
              <a:t> </a:t>
            </a:r>
            <a:r>
              <a:rPr lang="en-US" sz="4400" dirty="0" err="1"/>
              <a:t>en</a:t>
            </a:r>
            <a:r>
              <a:rPr lang="en-US" sz="4400" dirty="0"/>
              <a:t> </a:t>
            </a:r>
            <a:r>
              <a:rPr lang="en-US" sz="4400" dirty="0" err="1"/>
              <a:t>los</a:t>
            </a:r>
            <a:r>
              <a:rPr lang="en-US" sz="4400" dirty="0"/>
              <a:t> java </a:t>
            </a:r>
            <a:r>
              <a:rPr lang="en-US" sz="4400" dirty="0" err="1"/>
              <a:t>Devs</a:t>
            </a:r>
            <a:r>
              <a:rPr lang="en-US" sz="4400" dirty="0"/>
              <a:t>!!!</a:t>
            </a:r>
          </a:p>
        </p:txBody>
      </p:sp>
    </p:spTree>
    <p:extLst>
      <p:ext uri="{BB962C8B-B14F-4D97-AF65-F5344CB8AC3E}">
        <p14:creationId xmlns:p14="http://schemas.microsoft.com/office/powerpoint/2010/main" val="386399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F592C4-D4D2-2842-B7D1-EDE191F3CABC}"/>
              </a:ext>
            </a:extLst>
          </p:cNvPr>
          <p:cNvPicPr>
            <a:picLocks noChangeAspect="1"/>
          </p:cNvPicPr>
          <p:nvPr/>
        </p:nvPicPr>
        <p:blipFill>
          <a:blip r:embed="rId2"/>
          <a:stretch>
            <a:fillRect/>
          </a:stretch>
        </p:blipFill>
        <p:spPr>
          <a:xfrm>
            <a:off x="118534" y="751416"/>
            <a:ext cx="11942549" cy="5022851"/>
          </a:xfrm>
          <a:prstGeom prst="rect">
            <a:avLst/>
          </a:prstGeom>
        </p:spPr>
      </p:pic>
    </p:spTree>
    <p:extLst>
      <p:ext uri="{BB962C8B-B14F-4D97-AF65-F5344CB8AC3E}">
        <p14:creationId xmlns:p14="http://schemas.microsoft.com/office/powerpoint/2010/main" val="2414745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4E40-3D45-7A48-B5E1-9E51AA8AED1E}"/>
              </a:ext>
            </a:extLst>
          </p:cNvPr>
          <p:cNvSpPr>
            <a:spLocks noGrp="1"/>
          </p:cNvSpPr>
          <p:nvPr>
            <p:ph type="title"/>
          </p:nvPr>
        </p:nvSpPr>
        <p:spPr/>
        <p:txBody>
          <a:bodyPr/>
          <a:lstStyle/>
          <a:p>
            <a:r>
              <a:rPr lang="en-US" dirty="0" err="1"/>
              <a:t>Historia</a:t>
            </a:r>
            <a:r>
              <a:rPr lang="en-US" dirty="0"/>
              <a:t>. </a:t>
            </a:r>
            <a:r>
              <a:rPr lang="en-US" dirty="0" err="1"/>
              <a:t>Coyuntura</a:t>
            </a:r>
            <a:r>
              <a:rPr lang="en-US" dirty="0"/>
              <a:t>.</a:t>
            </a:r>
          </a:p>
        </p:txBody>
      </p:sp>
      <p:sp>
        <p:nvSpPr>
          <p:cNvPr id="3" name="Content Placeholder 2">
            <a:extLst>
              <a:ext uri="{FF2B5EF4-FFF2-40B4-BE49-F238E27FC236}">
                <a16:creationId xmlns:a16="http://schemas.microsoft.com/office/drawing/2014/main" id="{C57540DE-B9BE-8F41-A3CA-A1CAECF12247}"/>
              </a:ext>
            </a:extLst>
          </p:cNvPr>
          <p:cNvSpPr>
            <a:spLocks noGrp="1"/>
          </p:cNvSpPr>
          <p:nvPr>
            <p:ph idx="1"/>
          </p:nvPr>
        </p:nvSpPr>
        <p:spPr/>
        <p:txBody>
          <a:bodyPr/>
          <a:lstStyle/>
          <a:p>
            <a:r>
              <a:rPr lang="en-US" dirty="0" err="1"/>
              <a:t>Microservicios</a:t>
            </a:r>
            <a:endParaRPr lang="en-US" dirty="0"/>
          </a:p>
          <a:p>
            <a:r>
              <a:rPr lang="en-US" dirty="0" err="1"/>
              <a:t>Contenedores</a:t>
            </a:r>
            <a:endParaRPr lang="en-US" dirty="0"/>
          </a:p>
          <a:p>
            <a:r>
              <a:rPr lang="en-US" dirty="0" err="1"/>
              <a:t>JavaEE</a:t>
            </a:r>
            <a:r>
              <a:rPr lang="en-US" dirty="0"/>
              <a:t> Guardians</a:t>
            </a:r>
          </a:p>
        </p:txBody>
      </p:sp>
    </p:spTree>
    <p:extLst>
      <p:ext uri="{BB962C8B-B14F-4D97-AF65-F5344CB8AC3E}">
        <p14:creationId xmlns:p14="http://schemas.microsoft.com/office/powerpoint/2010/main" val="1014826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pic>
        <p:nvPicPr>
          <p:cNvPr id="4" name="Picture 3">
            <a:extLst>
              <a:ext uri="{FF2B5EF4-FFF2-40B4-BE49-F238E27FC236}">
                <a16:creationId xmlns:a16="http://schemas.microsoft.com/office/drawing/2014/main" id="{CD8BC03B-905E-E549-81B8-255A4654FE06}"/>
              </a:ext>
            </a:extLst>
          </p:cNvPr>
          <p:cNvPicPr>
            <a:picLocks noChangeAspect="1"/>
          </p:cNvPicPr>
          <p:nvPr/>
        </p:nvPicPr>
        <p:blipFill>
          <a:blip r:embed="rId2"/>
          <a:stretch>
            <a:fillRect/>
          </a:stretch>
        </p:blipFill>
        <p:spPr>
          <a:xfrm>
            <a:off x="2447597" y="1949698"/>
            <a:ext cx="7296805" cy="2215901"/>
          </a:xfrm>
          <a:prstGeom prst="rect">
            <a:avLst/>
          </a:prstGeom>
        </p:spPr>
      </p:pic>
      <p:sp>
        <p:nvSpPr>
          <p:cNvPr id="7" name="Rectangle 6">
            <a:extLst>
              <a:ext uri="{FF2B5EF4-FFF2-40B4-BE49-F238E27FC236}">
                <a16:creationId xmlns:a16="http://schemas.microsoft.com/office/drawing/2014/main" id="{B3C7DC69-095F-9740-A310-2D9EFD201C8C}"/>
              </a:ext>
            </a:extLst>
          </p:cNvPr>
          <p:cNvSpPr/>
          <p:nvPr/>
        </p:nvSpPr>
        <p:spPr>
          <a:xfrm>
            <a:off x="4952897" y="4424609"/>
            <a:ext cx="2286203" cy="369332"/>
          </a:xfrm>
          <a:prstGeom prst="rect">
            <a:avLst/>
          </a:prstGeom>
        </p:spPr>
        <p:txBody>
          <a:bodyPr wrap="none">
            <a:spAutoFit/>
          </a:bodyPr>
          <a:lstStyle/>
          <a:p>
            <a:r>
              <a:rPr lang="en-US" dirty="0"/>
              <a:t>http://</a:t>
            </a:r>
            <a:r>
              <a:rPr lang="en-US" dirty="0" err="1"/>
              <a:t>microprofile.io</a:t>
            </a:r>
            <a:r>
              <a:rPr lang="en-US" dirty="0"/>
              <a:t>/</a:t>
            </a:r>
          </a:p>
        </p:txBody>
      </p:sp>
    </p:spTree>
    <p:extLst>
      <p:ext uri="{BB962C8B-B14F-4D97-AF65-F5344CB8AC3E}">
        <p14:creationId xmlns:p14="http://schemas.microsoft.com/office/powerpoint/2010/main" val="3917938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DE9-F406-C24C-AF3F-95DE1E9EDED8}"/>
              </a:ext>
            </a:extLst>
          </p:cNvPr>
          <p:cNvSpPr>
            <a:spLocks noGrp="1"/>
          </p:cNvSpPr>
          <p:nvPr>
            <p:ph type="title"/>
          </p:nvPr>
        </p:nvSpPr>
        <p:spPr/>
        <p:txBody>
          <a:bodyPr/>
          <a:lstStyle/>
          <a:p>
            <a:r>
              <a:rPr lang="en-US" dirty="0" err="1"/>
              <a:t>Microprofile</a:t>
            </a:r>
            <a:r>
              <a:rPr lang="en-US" dirty="0"/>
              <a:t>.</a:t>
            </a:r>
          </a:p>
        </p:txBody>
      </p:sp>
      <p:pic>
        <p:nvPicPr>
          <p:cNvPr id="5" name="Picture 4">
            <a:extLst>
              <a:ext uri="{FF2B5EF4-FFF2-40B4-BE49-F238E27FC236}">
                <a16:creationId xmlns:a16="http://schemas.microsoft.com/office/drawing/2014/main" id="{D9DD69BD-4098-2847-8B83-A9A202BFC73F}"/>
              </a:ext>
            </a:extLst>
          </p:cNvPr>
          <p:cNvPicPr>
            <a:picLocks noChangeAspect="1"/>
          </p:cNvPicPr>
          <p:nvPr/>
        </p:nvPicPr>
        <p:blipFill>
          <a:blip r:embed="rId2"/>
          <a:stretch>
            <a:fillRect/>
          </a:stretch>
        </p:blipFill>
        <p:spPr>
          <a:xfrm>
            <a:off x="476250" y="2008468"/>
            <a:ext cx="11239500" cy="3594100"/>
          </a:xfrm>
          <a:prstGeom prst="rect">
            <a:avLst/>
          </a:prstGeom>
        </p:spPr>
      </p:pic>
    </p:spTree>
    <p:extLst>
      <p:ext uri="{BB962C8B-B14F-4D97-AF65-F5344CB8AC3E}">
        <p14:creationId xmlns:p14="http://schemas.microsoft.com/office/powerpoint/2010/main" val="4160223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FB8C-3CAE-AF4A-AFA2-1E5E34ADDB25}"/>
              </a:ext>
            </a:extLst>
          </p:cNvPr>
          <p:cNvSpPr>
            <a:spLocks noGrp="1"/>
          </p:cNvSpPr>
          <p:nvPr>
            <p:ph type="title"/>
          </p:nvPr>
        </p:nvSpPr>
        <p:spPr/>
        <p:txBody>
          <a:bodyPr/>
          <a:lstStyle/>
          <a:p>
            <a:r>
              <a:rPr lang="es-ES" dirty="0"/>
              <a:t>Historia (y contexto).</a:t>
            </a:r>
            <a:endParaRPr lang="en-US" dirty="0"/>
          </a:p>
        </p:txBody>
      </p:sp>
      <p:pic>
        <p:nvPicPr>
          <p:cNvPr id="5" name="Picture 4">
            <a:extLst>
              <a:ext uri="{FF2B5EF4-FFF2-40B4-BE49-F238E27FC236}">
                <a16:creationId xmlns:a16="http://schemas.microsoft.com/office/drawing/2014/main" id="{E9C65B30-94A0-9F46-B257-15738B4E3D22}"/>
              </a:ext>
            </a:extLst>
          </p:cNvPr>
          <p:cNvPicPr>
            <a:picLocks noChangeAspect="1"/>
          </p:cNvPicPr>
          <p:nvPr/>
        </p:nvPicPr>
        <p:blipFill>
          <a:blip r:embed="rId2"/>
          <a:stretch>
            <a:fillRect/>
          </a:stretch>
        </p:blipFill>
        <p:spPr>
          <a:xfrm>
            <a:off x="2019300" y="1426135"/>
            <a:ext cx="8153400" cy="4597400"/>
          </a:xfrm>
          <a:prstGeom prst="rect">
            <a:avLst/>
          </a:prstGeom>
        </p:spPr>
      </p:pic>
      <p:sp>
        <p:nvSpPr>
          <p:cNvPr id="6" name="TextBox 5">
            <a:extLst>
              <a:ext uri="{FF2B5EF4-FFF2-40B4-BE49-F238E27FC236}">
                <a16:creationId xmlns:a16="http://schemas.microsoft.com/office/drawing/2014/main" id="{91DEE2A5-9387-624D-949B-D2E2914FB4F2}"/>
              </a:ext>
            </a:extLst>
          </p:cNvPr>
          <p:cNvSpPr txBox="1"/>
          <p:nvPr/>
        </p:nvSpPr>
        <p:spPr>
          <a:xfrm>
            <a:off x="0" y="6211669"/>
            <a:ext cx="4971297" cy="646331"/>
          </a:xfrm>
          <a:prstGeom prst="rect">
            <a:avLst/>
          </a:prstGeom>
          <a:noFill/>
        </p:spPr>
        <p:txBody>
          <a:bodyPr wrap="none" rtlCol="0">
            <a:spAutoFit/>
          </a:bodyPr>
          <a:lstStyle/>
          <a:p>
            <a:r>
              <a:rPr lang="en-US" dirty="0"/>
              <a:t>Los </a:t>
            </a:r>
            <a:r>
              <a:rPr lang="en-US" dirty="0" err="1"/>
              <a:t>Polinesios</a:t>
            </a:r>
            <a:endParaRPr lang="en-US" dirty="0"/>
          </a:p>
          <a:p>
            <a:r>
              <a:rPr lang="en-US" dirty="0"/>
              <a:t>https://</a:t>
            </a:r>
            <a:r>
              <a:rPr lang="en-US" dirty="0" err="1"/>
              <a:t>www.youtube.com</a:t>
            </a:r>
            <a:r>
              <a:rPr lang="en-US" dirty="0"/>
              <a:t>/</a:t>
            </a:r>
            <a:r>
              <a:rPr lang="en-US" dirty="0" err="1"/>
              <a:t>watch?v</a:t>
            </a:r>
            <a:r>
              <a:rPr lang="en-US" dirty="0"/>
              <a:t>=HDn_af52NaE</a:t>
            </a:r>
          </a:p>
        </p:txBody>
      </p:sp>
    </p:spTree>
    <p:extLst>
      <p:ext uri="{BB962C8B-B14F-4D97-AF65-F5344CB8AC3E}">
        <p14:creationId xmlns:p14="http://schemas.microsoft.com/office/powerpoint/2010/main" val="7345606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DE9-F406-C24C-AF3F-95DE1E9EDED8}"/>
              </a:ext>
            </a:extLst>
          </p:cNvPr>
          <p:cNvSpPr>
            <a:spLocks noGrp="1"/>
          </p:cNvSpPr>
          <p:nvPr>
            <p:ph type="title"/>
          </p:nvPr>
        </p:nvSpPr>
        <p:spPr/>
        <p:txBody>
          <a:bodyPr/>
          <a:lstStyle/>
          <a:p>
            <a:r>
              <a:rPr lang="en-US" dirty="0" err="1"/>
              <a:t>Microprofile</a:t>
            </a:r>
            <a:r>
              <a:rPr lang="en-US" dirty="0"/>
              <a:t>.</a:t>
            </a:r>
          </a:p>
        </p:txBody>
      </p:sp>
      <p:pic>
        <p:nvPicPr>
          <p:cNvPr id="4" name="Picture 3">
            <a:extLst>
              <a:ext uri="{FF2B5EF4-FFF2-40B4-BE49-F238E27FC236}">
                <a16:creationId xmlns:a16="http://schemas.microsoft.com/office/drawing/2014/main" id="{5653F1BC-CF23-DC4D-B193-B44E4C9F7533}"/>
              </a:ext>
            </a:extLst>
          </p:cNvPr>
          <p:cNvPicPr>
            <a:picLocks noChangeAspect="1"/>
          </p:cNvPicPr>
          <p:nvPr/>
        </p:nvPicPr>
        <p:blipFill>
          <a:blip r:embed="rId2"/>
          <a:stretch>
            <a:fillRect/>
          </a:stretch>
        </p:blipFill>
        <p:spPr>
          <a:xfrm>
            <a:off x="-80683" y="2408087"/>
            <a:ext cx="12312527" cy="2621113"/>
          </a:xfrm>
          <a:prstGeom prst="rect">
            <a:avLst/>
          </a:prstGeom>
        </p:spPr>
      </p:pic>
    </p:spTree>
    <p:extLst>
      <p:ext uri="{BB962C8B-B14F-4D97-AF65-F5344CB8AC3E}">
        <p14:creationId xmlns:p14="http://schemas.microsoft.com/office/powerpoint/2010/main" val="1604048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B08D7-C257-804C-BECB-B611D8A91A15}"/>
              </a:ext>
            </a:extLst>
          </p:cNvPr>
          <p:cNvSpPr>
            <a:spLocks noGrp="1"/>
          </p:cNvSpPr>
          <p:nvPr>
            <p:ph type="title"/>
          </p:nvPr>
        </p:nvSpPr>
        <p:spPr/>
        <p:txBody>
          <a:bodyPr/>
          <a:lstStyle/>
          <a:p>
            <a:r>
              <a:rPr lang="en-US" dirty="0" err="1"/>
              <a:t>Microprofile</a:t>
            </a:r>
            <a:endParaRPr lang="en-US" dirty="0"/>
          </a:p>
        </p:txBody>
      </p:sp>
      <p:pic>
        <p:nvPicPr>
          <p:cNvPr id="5" name="Picture 4">
            <a:extLst>
              <a:ext uri="{FF2B5EF4-FFF2-40B4-BE49-F238E27FC236}">
                <a16:creationId xmlns:a16="http://schemas.microsoft.com/office/drawing/2014/main" id="{7131D3D9-1CA9-6B49-8205-AE4B09A9C535}"/>
              </a:ext>
            </a:extLst>
          </p:cNvPr>
          <p:cNvPicPr>
            <a:picLocks noChangeAspect="1"/>
          </p:cNvPicPr>
          <p:nvPr/>
        </p:nvPicPr>
        <p:blipFill>
          <a:blip r:embed="rId2"/>
          <a:stretch>
            <a:fillRect/>
          </a:stretch>
        </p:blipFill>
        <p:spPr>
          <a:xfrm>
            <a:off x="0" y="3825015"/>
            <a:ext cx="12192000" cy="3032985"/>
          </a:xfrm>
          <a:prstGeom prst="rect">
            <a:avLst/>
          </a:prstGeom>
        </p:spPr>
      </p:pic>
      <p:sp>
        <p:nvSpPr>
          <p:cNvPr id="6" name="TextBox 5">
            <a:extLst>
              <a:ext uri="{FF2B5EF4-FFF2-40B4-BE49-F238E27FC236}">
                <a16:creationId xmlns:a16="http://schemas.microsoft.com/office/drawing/2014/main" id="{D25BC63C-655A-A241-933A-CF3E0E301B36}"/>
              </a:ext>
            </a:extLst>
          </p:cNvPr>
          <p:cNvSpPr txBox="1"/>
          <p:nvPr/>
        </p:nvSpPr>
        <p:spPr>
          <a:xfrm>
            <a:off x="403412" y="1788459"/>
            <a:ext cx="7782708" cy="923330"/>
          </a:xfrm>
          <a:prstGeom prst="rect">
            <a:avLst/>
          </a:prstGeom>
          <a:noFill/>
        </p:spPr>
        <p:txBody>
          <a:bodyPr wrap="none" rtlCol="0">
            <a:spAutoFit/>
          </a:bodyPr>
          <a:lstStyle/>
          <a:p>
            <a:r>
              <a:rPr lang="en-US" sz="5400" dirty="0"/>
              <a:t>¿Qui</a:t>
            </a:r>
            <a:r>
              <a:rPr lang="es-ES" sz="5400" dirty="0"/>
              <a:t>é</a:t>
            </a:r>
            <a:r>
              <a:rPr lang="en-US" sz="5400" dirty="0" err="1"/>
              <a:t>nes</a:t>
            </a:r>
            <a:r>
              <a:rPr lang="en-US" sz="5400" dirty="0"/>
              <a:t> </a:t>
            </a:r>
            <a:r>
              <a:rPr lang="en-US" sz="5400" dirty="0" err="1"/>
              <a:t>forman</a:t>
            </a:r>
            <a:r>
              <a:rPr lang="en-US" sz="5400" dirty="0"/>
              <a:t> ese </a:t>
            </a:r>
            <a:r>
              <a:rPr lang="en-US" sz="5400" dirty="0" err="1"/>
              <a:t>foro</a:t>
            </a:r>
            <a:r>
              <a:rPr lang="en-US" sz="5400" dirty="0"/>
              <a:t>?</a:t>
            </a:r>
          </a:p>
        </p:txBody>
      </p:sp>
    </p:spTree>
    <p:extLst>
      <p:ext uri="{BB962C8B-B14F-4D97-AF65-F5344CB8AC3E}">
        <p14:creationId xmlns:p14="http://schemas.microsoft.com/office/powerpoint/2010/main" val="846624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23EF-6C30-0C42-98EC-61012D08C084}"/>
              </a:ext>
            </a:extLst>
          </p:cNvPr>
          <p:cNvSpPr>
            <a:spLocks noGrp="1"/>
          </p:cNvSpPr>
          <p:nvPr>
            <p:ph type="title"/>
          </p:nvPr>
        </p:nvSpPr>
        <p:spPr/>
        <p:txBody>
          <a:bodyPr/>
          <a:lstStyle/>
          <a:p>
            <a:r>
              <a:rPr lang="en-US" dirty="0" err="1"/>
              <a:t>Microprofile</a:t>
            </a:r>
            <a:r>
              <a:rPr lang="en-US" dirty="0"/>
              <a:t>.</a:t>
            </a:r>
          </a:p>
        </p:txBody>
      </p:sp>
      <p:pic>
        <p:nvPicPr>
          <p:cNvPr id="4" name="Picture 3">
            <a:extLst>
              <a:ext uri="{FF2B5EF4-FFF2-40B4-BE49-F238E27FC236}">
                <a16:creationId xmlns:a16="http://schemas.microsoft.com/office/drawing/2014/main" id="{74F08799-3E7D-3048-B3F4-A1BF1197CC9E}"/>
              </a:ext>
            </a:extLst>
          </p:cNvPr>
          <p:cNvPicPr>
            <a:picLocks noChangeAspect="1"/>
          </p:cNvPicPr>
          <p:nvPr/>
        </p:nvPicPr>
        <p:blipFill>
          <a:blip r:embed="rId2"/>
          <a:stretch>
            <a:fillRect/>
          </a:stretch>
        </p:blipFill>
        <p:spPr>
          <a:xfrm>
            <a:off x="1253067" y="1273796"/>
            <a:ext cx="9685866" cy="5114304"/>
          </a:xfrm>
          <a:prstGeom prst="rect">
            <a:avLst/>
          </a:prstGeom>
        </p:spPr>
      </p:pic>
    </p:spTree>
    <p:extLst>
      <p:ext uri="{BB962C8B-B14F-4D97-AF65-F5344CB8AC3E}">
        <p14:creationId xmlns:p14="http://schemas.microsoft.com/office/powerpoint/2010/main" val="1421730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a:t>
            </a:r>
            <a:r>
              <a:rPr lang="en-US" dirty="0" err="1"/>
              <a:t>microprofile.io</a:t>
            </a:r>
            <a:r>
              <a:rPr lang="en-US" dirty="0"/>
              <a:t>/blog/2017/08/eclipse-microprofile-1.1-available</a:t>
            </a:r>
          </a:p>
        </p:txBody>
      </p:sp>
      <p:pic>
        <p:nvPicPr>
          <p:cNvPr id="6" name="Picture 5">
            <a:extLst>
              <a:ext uri="{FF2B5EF4-FFF2-40B4-BE49-F238E27FC236}">
                <a16:creationId xmlns:a16="http://schemas.microsoft.com/office/drawing/2014/main" id="{6579B58C-7351-E64D-8327-7304C5BDE69E}"/>
              </a:ext>
            </a:extLst>
          </p:cNvPr>
          <p:cNvPicPr>
            <a:picLocks noChangeAspect="1"/>
          </p:cNvPicPr>
          <p:nvPr/>
        </p:nvPicPr>
        <p:blipFill>
          <a:blip r:embed="rId2"/>
          <a:stretch>
            <a:fillRect/>
          </a:stretch>
        </p:blipFill>
        <p:spPr>
          <a:xfrm>
            <a:off x="1949450" y="2159000"/>
            <a:ext cx="8293100" cy="2540000"/>
          </a:xfrm>
          <a:prstGeom prst="rect">
            <a:avLst/>
          </a:prstGeom>
        </p:spPr>
      </p:pic>
    </p:spTree>
    <p:extLst>
      <p:ext uri="{BB962C8B-B14F-4D97-AF65-F5344CB8AC3E}">
        <p14:creationId xmlns:p14="http://schemas.microsoft.com/office/powerpoint/2010/main" val="2893953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a:t>
            </a:r>
            <a:r>
              <a:rPr lang="en-US" dirty="0" err="1"/>
              <a:t>microprofile.io</a:t>
            </a:r>
            <a:r>
              <a:rPr lang="en-US" dirty="0"/>
              <a:t>/blog/2017/10/eclipse-microprofile-1.2-available</a:t>
            </a:r>
          </a:p>
        </p:txBody>
      </p:sp>
      <p:pic>
        <p:nvPicPr>
          <p:cNvPr id="4" name="Picture 3">
            <a:extLst>
              <a:ext uri="{FF2B5EF4-FFF2-40B4-BE49-F238E27FC236}">
                <a16:creationId xmlns:a16="http://schemas.microsoft.com/office/drawing/2014/main" id="{82EBC143-E58F-6149-8A57-57AC4627492E}"/>
              </a:ext>
            </a:extLst>
          </p:cNvPr>
          <p:cNvPicPr>
            <a:picLocks noChangeAspect="1"/>
          </p:cNvPicPr>
          <p:nvPr/>
        </p:nvPicPr>
        <p:blipFill>
          <a:blip r:embed="rId2"/>
          <a:stretch>
            <a:fillRect/>
          </a:stretch>
        </p:blipFill>
        <p:spPr>
          <a:xfrm>
            <a:off x="2921000" y="1397000"/>
            <a:ext cx="6350000" cy="4572000"/>
          </a:xfrm>
          <a:prstGeom prst="rect">
            <a:avLst/>
          </a:prstGeom>
        </p:spPr>
      </p:pic>
    </p:spTree>
    <p:extLst>
      <p:ext uri="{BB962C8B-B14F-4D97-AF65-F5344CB8AC3E}">
        <p14:creationId xmlns:p14="http://schemas.microsoft.com/office/powerpoint/2010/main" val="1482345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pic>
        <p:nvPicPr>
          <p:cNvPr id="3" name="Picture 2">
            <a:extLst>
              <a:ext uri="{FF2B5EF4-FFF2-40B4-BE49-F238E27FC236}">
                <a16:creationId xmlns:a16="http://schemas.microsoft.com/office/drawing/2014/main" id="{2A92035F-6E82-DA43-BBCC-3D29157F4C92}"/>
              </a:ext>
            </a:extLst>
          </p:cNvPr>
          <p:cNvPicPr>
            <a:picLocks noChangeAspect="1"/>
          </p:cNvPicPr>
          <p:nvPr/>
        </p:nvPicPr>
        <p:blipFill>
          <a:blip r:embed="rId2"/>
          <a:stretch>
            <a:fillRect/>
          </a:stretch>
        </p:blipFill>
        <p:spPr>
          <a:xfrm>
            <a:off x="1693333" y="1475282"/>
            <a:ext cx="8568267" cy="4697720"/>
          </a:xfrm>
          <a:prstGeom prst="rect">
            <a:avLst/>
          </a:prstGeom>
        </p:spPr>
      </p:pic>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a:t>
            </a:r>
            <a:r>
              <a:rPr lang="en-US" dirty="0" err="1"/>
              <a:t>microprofile.io</a:t>
            </a:r>
            <a:r>
              <a:rPr lang="en-US" dirty="0"/>
              <a:t>/blog/2018/01/eclipse-microprofile-1.3-available</a:t>
            </a:r>
          </a:p>
        </p:txBody>
      </p:sp>
    </p:spTree>
    <p:extLst>
      <p:ext uri="{BB962C8B-B14F-4D97-AF65-F5344CB8AC3E}">
        <p14:creationId xmlns:p14="http://schemas.microsoft.com/office/powerpoint/2010/main" val="27659287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sp>
        <p:nvSpPr>
          <p:cNvPr id="5" name="Rectangle 4">
            <a:extLst>
              <a:ext uri="{FF2B5EF4-FFF2-40B4-BE49-F238E27FC236}">
                <a16:creationId xmlns:a16="http://schemas.microsoft.com/office/drawing/2014/main" id="{2C37481D-F529-C747-8FB8-C3A224F97DCE}"/>
              </a:ext>
            </a:extLst>
          </p:cNvPr>
          <p:cNvSpPr/>
          <p:nvPr/>
        </p:nvSpPr>
        <p:spPr>
          <a:xfrm>
            <a:off x="601133" y="6173002"/>
            <a:ext cx="9491134" cy="369332"/>
          </a:xfrm>
          <a:prstGeom prst="rect">
            <a:avLst/>
          </a:prstGeom>
        </p:spPr>
        <p:txBody>
          <a:bodyPr wrap="square">
            <a:spAutoFit/>
          </a:bodyPr>
          <a:lstStyle/>
          <a:p>
            <a:r>
              <a:rPr lang="en-US" dirty="0"/>
              <a:t>https://www.infoq.com/news/2018/08/microprofile-1.4-and-2.0</a:t>
            </a:r>
          </a:p>
        </p:txBody>
      </p:sp>
      <p:pic>
        <p:nvPicPr>
          <p:cNvPr id="6" name="Picture 2" descr="Resultado de imagen para microprofile 2.0">
            <a:extLst>
              <a:ext uri="{FF2B5EF4-FFF2-40B4-BE49-F238E27FC236}">
                <a16:creationId xmlns:a16="http://schemas.microsoft.com/office/drawing/2014/main" id="{775AEF8F-801C-40EE-B8F9-31ECF2F85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328" y="1371600"/>
            <a:ext cx="7498612" cy="428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41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err="1"/>
              <a:t>Microprofile</a:t>
            </a:r>
            <a:endParaRPr lang="en-US" dirty="0"/>
          </a:p>
        </p:txBody>
      </p:sp>
      <p:pic>
        <p:nvPicPr>
          <p:cNvPr id="4" name="Picture 3">
            <a:extLst>
              <a:ext uri="{FF2B5EF4-FFF2-40B4-BE49-F238E27FC236}">
                <a16:creationId xmlns:a16="http://schemas.microsoft.com/office/drawing/2014/main" id="{9C79EFAE-D6B0-A84F-B448-0E1A990DC0C3}"/>
              </a:ext>
            </a:extLst>
          </p:cNvPr>
          <p:cNvPicPr>
            <a:picLocks noChangeAspect="1"/>
          </p:cNvPicPr>
          <p:nvPr/>
        </p:nvPicPr>
        <p:blipFill>
          <a:blip r:embed="rId2"/>
          <a:stretch>
            <a:fillRect/>
          </a:stretch>
        </p:blipFill>
        <p:spPr>
          <a:xfrm>
            <a:off x="838200" y="1437840"/>
            <a:ext cx="10795000" cy="5080000"/>
          </a:xfrm>
          <a:prstGeom prst="rect">
            <a:avLst/>
          </a:prstGeom>
        </p:spPr>
      </p:pic>
    </p:spTree>
    <p:extLst>
      <p:ext uri="{BB962C8B-B14F-4D97-AF65-F5344CB8AC3E}">
        <p14:creationId xmlns:p14="http://schemas.microsoft.com/office/powerpoint/2010/main" val="3604756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314B-B1C4-2D40-8BF9-EE6E62939156}"/>
              </a:ext>
            </a:extLst>
          </p:cNvPr>
          <p:cNvSpPr>
            <a:spLocks noGrp="1"/>
          </p:cNvSpPr>
          <p:nvPr>
            <p:ph type="title"/>
          </p:nvPr>
        </p:nvSpPr>
        <p:spPr/>
        <p:txBody>
          <a:bodyPr/>
          <a:lstStyle/>
          <a:p>
            <a:r>
              <a:rPr lang="es-ES" dirty="0"/>
              <a:t>Ejemplos</a:t>
            </a:r>
            <a:endParaRPr lang="en-US" dirty="0"/>
          </a:p>
        </p:txBody>
      </p:sp>
      <p:pic>
        <p:nvPicPr>
          <p:cNvPr id="7" name="Picture 6">
            <a:extLst>
              <a:ext uri="{FF2B5EF4-FFF2-40B4-BE49-F238E27FC236}">
                <a16:creationId xmlns:a16="http://schemas.microsoft.com/office/drawing/2014/main" id="{B2F29754-F718-B846-BDD1-54F61914D0BD}"/>
              </a:ext>
            </a:extLst>
          </p:cNvPr>
          <p:cNvPicPr>
            <a:picLocks noChangeAspect="1"/>
          </p:cNvPicPr>
          <p:nvPr/>
        </p:nvPicPr>
        <p:blipFill>
          <a:blip r:embed="rId2"/>
          <a:stretch>
            <a:fillRect/>
          </a:stretch>
        </p:blipFill>
        <p:spPr>
          <a:xfrm>
            <a:off x="512109" y="3791466"/>
            <a:ext cx="4787900" cy="1854200"/>
          </a:xfrm>
          <a:prstGeom prst="rect">
            <a:avLst/>
          </a:prstGeom>
        </p:spPr>
      </p:pic>
      <p:sp>
        <p:nvSpPr>
          <p:cNvPr id="8" name="Rectangle 7">
            <a:extLst>
              <a:ext uri="{FF2B5EF4-FFF2-40B4-BE49-F238E27FC236}">
                <a16:creationId xmlns:a16="http://schemas.microsoft.com/office/drawing/2014/main" id="{7315E581-D1A3-BD45-8B70-A3DC64E6C2E7}"/>
              </a:ext>
            </a:extLst>
          </p:cNvPr>
          <p:cNvSpPr/>
          <p:nvPr/>
        </p:nvSpPr>
        <p:spPr>
          <a:xfrm>
            <a:off x="1332191" y="6201456"/>
            <a:ext cx="2551083" cy="369332"/>
          </a:xfrm>
          <a:prstGeom prst="rect">
            <a:avLst/>
          </a:prstGeom>
        </p:spPr>
        <p:txBody>
          <a:bodyPr wrap="none">
            <a:spAutoFit/>
          </a:bodyPr>
          <a:lstStyle/>
          <a:p>
            <a:r>
              <a:rPr lang="en-US" dirty="0"/>
              <a:t>https://</a:t>
            </a:r>
            <a:r>
              <a:rPr lang="en-US" dirty="0" err="1"/>
              <a:t>www.payara.fish</a:t>
            </a:r>
            <a:r>
              <a:rPr lang="en-US" dirty="0"/>
              <a:t>/</a:t>
            </a:r>
          </a:p>
        </p:txBody>
      </p:sp>
      <p:pic>
        <p:nvPicPr>
          <p:cNvPr id="10" name="Picture 9">
            <a:extLst>
              <a:ext uri="{FF2B5EF4-FFF2-40B4-BE49-F238E27FC236}">
                <a16:creationId xmlns:a16="http://schemas.microsoft.com/office/drawing/2014/main" id="{9F8ADEBE-48B5-F842-A427-5D9278B380ED}"/>
              </a:ext>
            </a:extLst>
          </p:cNvPr>
          <p:cNvPicPr>
            <a:picLocks noChangeAspect="1"/>
          </p:cNvPicPr>
          <p:nvPr/>
        </p:nvPicPr>
        <p:blipFill>
          <a:blip r:embed="rId3"/>
          <a:stretch>
            <a:fillRect/>
          </a:stretch>
        </p:blipFill>
        <p:spPr>
          <a:xfrm>
            <a:off x="6705485" y="3652761"/>
            <a:ext cx="5107690" cy="1992905"/>
          </a:xfrm>
          <a:prstGeom prst="rect">
            <a:avLst/>
          </a:prstGeom>
        </p:spPr>
      </p:pic>
      <p:sp>
        <p:nvSpPr>
          <p:cNvPr id="11" name="Rectangle 10">
            <a:extLst>
              <a:ext uri="{FF2B5EF4-FFF2-40B4-BE49-F238E27FC236}">
                <a16:creationId xmlns:a16="http://schemas.microsoft.com/office/drawing/2014/main" id="{BB2C32E8-5DFC-2949-A70B-6A360C28AB6A}"/>
              </a:ext>
            </a:extLst>
          </p:cNvPr>
          <p:cNvSpPr/>
          <p:nvPr/>
        </p:nvSpPr>
        <p:spPr>
          <a:xfrm>
            <a:off x="6521450" y="6062751"/>
            <a:ext cx="5394297" cy="369332"/>
          </a:xfrm>
          <a:prstGeom prst="rect">
            <a:avLst/>
          </a:prstGeom>
        </p:spPr>
        <p:txBody>
          <a:bodyPr wrap="none">
            <a:spAutoFit/>
          </a:bodyPr>
          <a:lstStyle/>
          <a:p>
            <a:r>
              <a:rPr lang="en-US" dirty="0"/>
              <a:t>https://</a:t>
            </a:r>
            <a:r>
              <a:rPr lang="en-US" dirty="0" err="1"/>
              <a:t>developer.ibm.com</a:t>
            </a:r>
            <a:r>
              <a:rPr lang="en-US" dirty="0"/>
              <a:t>/</a:t>
            </a:r>
            <a:r>
              <a:rPr lang="en-US" dirty="0" err="1"/>
              <a:t>wasdev</a:t>
            </a:r>
            <a:r>
              <a:rPr lang="en-US" dirty="0"/>
              <a:t>/</a:t>
            </a:r>
            <a:r>
              <a:rPr lang="en-US" dirty="0" err="1"/>
              <a:t>websphere</a:t>
            </a:r>
            <a:r>
              <a:rPr lang="en-US" dirty="0"/>
              <a:t>-liberty/</a:t>
            </a:r>
          </a:p>
        </p:txBody>
      </p:sp>
      <p:pic>
        <p:nvPicPr>
          <p:cNvPr id="13" name="Picture 12">
            <a:extLst>
              <a:ext uri="{FF2B5EF4-FFF2-40B4-BE49-F238E27FC236}">
                <a16:creationId xmlns:a16="http://schemas.microsoft.com/office/drawing/2014/main" id="{45D5C025-6E73-8040-8104-F6C616E35EBB}"/>
              </a:ext>
            </a:extLst>
          </p:cNvPr>
          <p:cNvPicPr>
            <a:picLocks noChangeAspect="1"/>
          </p:cNvPicPr>
          <p:nvPr/>
        </p:nvPicPr>
        <p:blipFill>
          <a:blip r:embed="rId4"/>
          <a:stretch>
            <a:fillRect/>
          </a:stretch>
        </p:blipFill>
        <p:spPr>
          <a:xfrm>
            <a:off x="3461808" y="1449708"/>
            <a:ext cx="5268383" cy="1706103"/>
          </a:xfrm>
          <a:prstGeom prst="rect">
            <a:avLst/>
          </a:prstGeom>
        </p:spPr>
      </p:pic>
      <p:sp>
        <p:nvSpPr>
          <p:cNvPr id="14" name="Rectangle 13">
            <a:extLst>
              <a:ext uri="{FF2B5EF4-FFF2-40B4-BE49-F238E27FC236}">
                <a16:creationId xmlns:a16="http://schemas.microsoft.com/office/drawing/2014/main" id="{F85D62F7-33B5-564A-BCA3-FF089651D525}"/>
              </a:ext>
            </a:extLst>
          </p:cNvPr>
          <p:cNvSpPr/>
          <p:nvPr/>
        </p:nvSpPr>
        <p:spPr>
          <a:xfrm>
            <a:off x="4869414" y="3244334"/>
            <a:ext cx="2453172" cy="369332"/>
          </a:xfrm>
          <a:prstGeom prst="rect">
            <a:avLst/>
          </a:prstGeom>
        </p:spPr>
        <p:txBody>
          <a:bodyPr wrap="none">
            <a:spAutoFit/>
          </a:bodyPr>
          <a:lstStyle/>
          <a:p>
            <a:r>
              <a:rPr lang="en-US" dirty="0"/>
              <a:t>http://</a:t>
            </a:r>
            <a:r>
              <a:rPr lang="en-US" dirty="0" err="1"/>
              <a:t>wildfly-swarm.io</a:t>
            </a:r>
            <a:r>
              <a:rPr lang="en-US" dirty="0"/>
              <a:t>/</a:t>
            </a:r>
          </a:p>
        </p:txBody>
      </p:sp>
    </p:spTree>
    <p:extLst>
      <p:ext uri="{BB962C8B-B14F-4D97-AF65-F5344CB8AC3E}">
        <p14:creationId xmlns:p14="http://schemas.microsoft.com/office/powerpoint/2010/main" val="1795437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D581A-0627-714E-96AA-F89361E6008C}"/>
              </a:ext>
            </a:extLst>
          </p:cNvPr>
          <p:cNvSpPr>
            <a:spLocks noGrp="1"/>
          </p:cNvSpPr>
          <p:nvPr>
            <p:ph type="title"/>
          </p:nvPr>
        </p:nvSpPr>
        <p:spPr/>
        <p:txBody>
          <a:bodyPr/>
          <a:lstStyle/>
          <a:p>
            <a:r>
              <a:rPr lang="en-US" dirty="0" err="1"/>
              <a:t>Thorntail</a:t>
            </a:r>
            <a:endParaRPr lang="en-US" dirty="0"/>
          </a:p>
        </p:txBody>
      </p:sp>
      <p:pic>
        <p:nvPicPr>
          <p:cNvPr id="4" name="Picture 3">
            <a:extLst>
              <a:ext uri="{FF2B5EF4-FFF2-40B4-BE49-F238E27FC236}">
                <a16:creationId xmlns:a16="http://schemas.microsoft.com/office/drawing/2014/main" id="{F8A3E1C2-9630-104B-8127-09BD0B40E7F5}"/>
              </a:ext>
            </a:extLst>
          </p:cNvPr>
          <p:cNvPicPr>
            <a:picLocks noChangeAspect="1"/>
          </p:cNvPicPr>
          <p:nvPr/>
        </p:nvPicPr>
        <p:blipFill>
          <a:blip r:embed="rId2"/>
          <a:stretch>
            <a:fillRect/>
          </a:stretch>
        </p:blipFill>
        <p:spPr>
          <a:xfrm>
            <a:off x="3640975" y="1807094"/>
            <a:ext cx="3243811" cy="3243811"/>
          </a:xfrm>
          <a:prstGeom prst="rect">
            <a:avLst/>
          </a:prstGeom>
        </p:spPr>
      </p:pic>
      <p:sp>
        <p:nvSpPr>
          <p:cNvPr id="5" name="Rectangle 4">
            <a:extLst>
              <a:ext uri="{FF2B5EF4-FFF2-40B4-BE49-F238E27FC236}">
                <a16:creationId xmlns:a16="http://schemas.microsoft.com/office/drawing/2014/main" id="{E9FF4145-69AF-504B-94AA-D462A2B1E5E1}"/>
              </a:ext>
            </a:extLst>
          </p:cNvPr>
          <p:cNvSpPr/>
          <p:nvPr/>
        </p:nvSpPr>
        <p:spPr>
          <a:xfrm>
            <a:off x="4572602" y="5322516"/>
            <a:ext cx="3046796" cy="369332"/>
          </a:xfrm>
          <a:prstGeom prst="rect">
            <a:avLst/>
          </a:prstGeom>
        </p:spPr>
        <p:txBody>
          <a:bodyPr wrap="none">
            <a:spAutoFit/>
          </a:bodyPr>
          <a:lstStyle/>
          <a:p>
            <a:r>
              <a:rPr lang="en-US" dirty="0"/>
              <a:t>https://</a:t>
            </a:r>
            <a:r>
              <a:rPr lang="en-US" dirty="0" err="1"/>
              <a:t>thorntail.io</a:t>
            </a:r>
            <a:r>
              <a:rPr lang="en-US" dirty="0"/>
              <a:t>/generator/</a:t>
            </a:r>
          </a:p>
        </p:txBody>
      </p:sp>
    </p:spTree>
    <p:extLst>
      <p:ext uri="{BB962C8B-B14F-4D97-AF65-F5344CB8AC3E}">
        <p14:creationId xmlns:p14="http://schemas.microsoft.com/office/powerpoint/2010/main" val="1213460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C574-7166-DD4B-8F2A-4F2EB4DE7569}"/>
              </a:ext>
            </a:extLst>
          </p:cNvPr>
          <p:cNvSpPr>
            <a:spLocks noGrp="1"/>
          </p:cNvSpPr>
          <p:nvPr>
            <p:ph type="title"/>
          </p:nvPr>
        </p:nvSpPr>
        <p:spPr/>
        <p:txBody>
          <a:bodyPr/>
          <a:lstStyle/>
          <a:p>
            <a:r>
              <a:rPr lang="en-US" dirty="0" err="1"/>
              <a:t>Preámbulo</a:t>
            </a:r>
            <a:r>
              <a:rPr lang="en-US" dirty="0"/>
              <a:t> del </a:t>
            </a:r>
            <a:r>
              <a:rPr lang="en-US" dirty="0" err="1"/>
              <a:t>preámbulo</a:t>
            </a:r>
            <a:r>
              <a:rPr lang="en-US" dirty="0"/>
              <a:t>.</a:t>
            </a:r>
          </a:p>
        </p:txBody>
      </p:sp>
      <p:sp>
        <p:nvSpPr>
          <p:cNvPr id="3" name="Content Placeholder 2">
            <a:extLst>
              <a:ext uri="{FF2B5EF4-FFF2-40B4-BE49-F238E27FC236}">
                <a16:creationId xmlns:a16="http://schemas.microsoft.com/office/drawing/2014/main" id="{4EB1F581-F9A4-224D-8448-A2B006DF0FD5}"/>
              </a:ext>
            </a:extLst>
          </p:cNvPr>
          <p:cNvSpPr>
            <a:spLocks noGrp="1"/>
          </p:cNvSpPr>
          <p:nvPr>
            <p:ph idx="1"/>
          </p:nvPr>
        </p:nvSpPr>
        <p:spPr/>
        <p:txBody>
          <a:bodyPr/>
          <a:lstStyle/>
          <a:p>
            <a:r>
              <a:rPr lang="en-US" dirty="0" err="1"/>
              <a:t>Transformación</a:t>
            </a:r>
            <a:r>
              <a:rPr lang="en-US" dirty="0"/>
              <a:t> digital</a:t>
            </a:r>
          </a:p>
        </p:txBody>
      </p:sp>
    </p:spTree>
    <p:extLst>
      <p:ext uri="{BB962C8B-B14F-4D97-AF65-F5344CB8AC3E}">
        <p14:creationId xmlns:p14="http://schemas.microsoft.com/office/powerpoint/2010/main" val="14639333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5B0A-148C-7844-8196-5420B6A6A2BF}"/>
              </a:ext>
            </a:extLst>
          </p:cNvPr>
          <p:cNvSpPr>
            <a:spLocks noGrp="1"/>
          </p:cNvSpPr>
          <p:nvPr>
            <p:ph type="title"/>
          </p:nvPr>
        </p:nvSpPr>
        <p:spPr/>
        <p:txBody>
          <a:bodyPr/>
          <a:lstStyle/>
          <a:p>
            <a:r>
              <a:rPr lang="en-US" dirty="0" err="1"/>
              <a:t>Ejemplo</a:t>
            </a:r>
            <a:endParaRPr lang="en-US" dirty="0"/>
          </a:p>
        </p:txBody>
      </p:sp>
      <p:sp>
        <p:nvSpPr>
          <p:cNvPr id="3" name="Content Placeholder 2">
            <a:extLst>
              <a:ext uri="{FF2B5EF4-FFF2-40B4-BE49-F238E27FC236}">
                <a16:creationId xmlns:a16="http://schemas.microsoft.com/office/drawing/2014/main" id="{5D55DE8C-236E-9C46-A7A6-9DD044BCA2E4}"/>
              </a:ext>
            </a:extLst>
          </p:cNvPr>
          <p:cNvSpPr>
            <a:spLocks noGrp="1"/>
          </p:cNvSpPr>
          <p:nvPr>
            <p:ph idx="1"/>
          </p:nvPr>
        </p:nvSpPr>
        <p:spPr/>
        <p:txBody>
          <a:bodyPr/>
          <a:lstStyle/>
          <a:p>
            <a:r>
              <a:rPr lang="en-US" dirty="0" err="1"/>
              <a:t>Tarea</a:t>
            </a:r>
            <a:endParaRPr lang="en-US" dirty="0"/>
          </a:p>
          <a:p>
            <a:pPr lvl="1"/>
            <a:r>
              <a:rPr lang="en-US" dirty="0" err="1"/>
              <a:t>Recuperar</a:t>
            </a:r>
            <a:r>
              <a:rPr lang="en-US" dirty="0"/>
              <a:t> </a:t>
            </a:r>
            <a:r>
              <a:rPr lang="en-US" dirty="0" err="1"/>
              <a:t>lista</a:t>
            </a:r>
            <a:r>
              <a:rPr lang="en-US" dirty="0"/>
              <a:t> de </a:t>
            </a:r>
            <a:r>
              <a:rPr lang="en-US" dirty="0" err="1"/>
              <a:t>tareas</a:t>
            </a:r>
            <a:endParaRPr lang="en-US" dirty="0"/>
          </a:p>
          <a:p>
            <a:pPr lvl="1"/>
            <a:r>
              <a:rPr lang="en-US" dirty="0" err="1"/>
              <a:t>Insertar</a:t>
            </a:r>
            <a:r>
              <a:rPr lang="en-US" dirty="0"/>
              <a:t> </a:t>
            </a:r>
            <a:r>
              <a:rPr lang="en-US" dirty="0" err="1"/>
              <a:t>tarea</a:t>
            </a:r>
            <a:endParaRPr lang="en-US" dirty="0"/>
          </a:p>
        </p:txBody>
      </p:sp>
    </p:spTree>
    <p:extLst>
      <p:ext uri="{BB962C8B-B14F-4D97-AF65-F5344CB8AC3E}">
        <p14:creationId xmlns:p14="http://schemas.microsoft.com/office/powerpoint/2010/main" val="2568900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06BC-4B36-4E35-97A4-46C818019433}"/>
              </a:ext>
            </a:extLst>
          </p:cNvPr>
          <p:cNvSpPr>
            <a:spLocks noGrp="1"/>
          </p:cNvSpPr>
          <p:nvPr>
            <p:ph type="title"/>
          </p:nvPr>
        </p:nvSpPr>
        <p:spPr/>
        <p:txBody>
          <a:bodyPr/>
          <a:lstStyle/>
          <a:p>
            <a:r>
              <a:rPr lang="es-MX" dirty="0"/>
              <a:t>Microservicios y java</a:t>
            </a:r>
          </a:p>
        </p:txBody>
      </p:sp>
      <p:sp>
        <p:nvSpPr>
          <p:cNvPr id="3" name="Content Placeholder 2">
            <a:extLst>
              <a:ext uri="{FF2B5EF4-FFF2-40B4-BE49-F238E27FC236}">
                <a16:creationId xmlns:a16="http://schemas.microsoft.com/office/drawing/2014/main" id="{BF7255C2-7FBF-4687-9276-E33DEDC3877D}"/>
              </a:ext>
            </a:extLst>
          </p:cNvPr>
          <p:cNvSpPr>
            <a:spLocks noGrp="1"/>
          </p:cNvSpPr>
          <p:nvPr>
            <p:ph idx="1"/>
          </p:nvPr>
        </p:nvSpPr>
        <p:spPr/>
        <p:txBody>
          <a:bodyPr/>
          <a:lstStyle/>
          <a:p>
            <a:r>
              <a:rPr lang="es-MX" dirty="0"/>
              <a:t>¿Solo se puede con </a:t>
            </a:r>
            <a:r>
              <a:rPr lang="es-MX" dirty="0" err="1"/>
              <a:t>microprofile</a:t>
            </a:r>
            <a:r>
              <a:rPr lang="es-MX" dirty="0"/>
              <a:t>?</a:t>
            </a:r>
          </a:p>
        </p:txBody>
      </p:sp>
    </p:spTree>
    <p:extLst>
      <p:ext uri="{BB962C8B-B14F-4D97-AF65-F5344CB8AC3E}">
        <p14:creationId xmlns:p14="http://schemas.microsoft.com/office/powerpoint/2010/main" val="4001228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606BC-4B36-4E35-97A4-46C818019433}"/>
              </a:ext>
            </a:extLst>
          </p:cNvPr>
          <p:cNvSpPr>
            <a:spLocks noGrp="1"/>
          </p:cNvSpPr>
          <p:nvPr>
            <p:ph type="title"/>
          </p:nvPr>
        </p:nvSpPr>
        <p:spPr/>
        <p:txBody>
          <a:bodyPr/>
          <a:lstStyle/>
          <a:p>
            <a:r>
              <a:rPr lang="es-MX" dirty="0"/>
              <a:t>Microservicios y java</a:t>
            </a:r>
          </a:p>
        </p:txBody>
      </p:sp>
      <p:sp>
        <p:nvSpPr>
          <p:cNvPr id="3" name="Content Placeholder 2">
            <a:extLst>
              <a:ext uri="{FF2B5EF4-FFF2-40B4-BE49-F238E27FC236}">
                <a16:creationId xmlns:a16="http://schemas.microsoft.com/office/drawing/2014/main" id="{BF7255C2-7FBF-4687-9276-E33DEDC3877D}"/>
              </a:ext>
            </a:extLst>
          </p:cNvPr>
          <p:cNvSpPr>
            <a:spLocks noGrp="1"/>
          </p:cNvSpPr>
          <p:nvPr>
            <p:ph idx="1"/>
          </p:nvPr>
        </p:nvSpPr>
        <p:spPr/>
        <p:txBody>
          <a:bodyPr/>
          <a:lstStyle/>
          <a:p>
            <a:r>
              <a:rPr lang="es-MX" dirty="0"/>
              <a:t>¿Solo se puede con microprofile? NO</a:t>
            </a:r>
          </a:p>
        </p:txBody>
      </p:sp>
    </p:spTree>
    <p:extLst>
      <p:ext uri="{BB962C8B-B14F-4D97-AF65-F5344CB8AC3E}">
        <p14:creationId xmlns:p14="http://schemas.microsoft.com/office/powerpoint/2010/main" val="586913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7474-2230-4737-9834-E94A30EA69DB}"/>
              </a:ext>
            </a:extLst>
          </p:cNvPr>
          <p:cNvSpPr>
            <a:spLocks noGrp="1"/>
          </p:cNvSpPr>
          <p:nvPr>
            <p:ph type="title"/>
          </p:nvPr>
        </p:nvSpPr>
        <p:spPr/>
        <p:txBody>
          <a:bodyPr/>
          <a:lstStyle/>
          <a:p>
            <a:r>
              <a:rPr lang="es-MX" dirty="0" err="1"/>
              <a:t>Microframeworks</a:t>
            </a:r>
            <a:endParaRPr lang="es-MX" dirty="0"/>
          </a:p>
        </p:txBody>
      </p:sp>
      <p:pic>
        <p:nvPicPr>
          <p:cNvPr id="4" name="Picture 3">
            <a:extLst>
              <a:ext uri="{FF2B5EF4-FFF2-40B4-BE49-F238E27FC236}">
                <a16:creationId xmlns:a16="http://schemas.microsoft.com/office/drawing/2014/main" id="{EC8B38B9-0EF7-C14D-AADE-7B65521701A8}"/>
              </a:ext>
            </a:extLst>
          </p:cNvPr>
          <p:cNvPicPr>
            <a:picLocks noChangeAspect="1"/>
          </p:cNvPicPr>
          <p:nvPr/>
        </p:nvPicPr>
        <p:blipFill>
          <a:blip r:embed="rId2"/>
          <a:stretch>
            <a:fillRect/>
          </a:stretch>
        </p:blipFill>
        <p:spPr>
          <a:xfrm>
            <a:off x="639157" y="1690688"/>
            <a:ext cx="4064000" cy="1993900"/>
          </a:xfrm>
          <a:prstGeom prst="rect">
            <a:avLst/>
          </a:prstGeom>
        </p:spPr>
      </p:pic>
      <p:sp>
        <p:nvSpPr>
          <p:cNvPr id="5" name="Rectangle 4">
            <a:extLst>
              <a:ext uri="{FF2B5EF4-FFF2-40B4-BE49-F238E27FC236}">
                <a16:creationId xmlns:a16="http://schemas.microsoft.com/office/drawing/2014/main" id="{78BF2FF6-322C-1A49-9553-8F1A4EFF4DF3}"/>
              </a:ext>
            </a:extLst>
          </p:cNvPr>
          <p:cNvSpPr/>
          <p:nvPr/>
        </p:nvSpPr>
        <p:spPr>
          <a:xfrm>
            <a:off x="1383321" y="3778078"/>
            <a:ext cx="2143407" cy="369332"/>
          </a:xfrm>
          <a:prstGeom prst="rect">
            <a:avLst/>
          </a:prstGeom>
        </p:spPr>
        <p:txBody>
          <a:bodyPr wrap="none">
            <a:spAutoFit/>
          </a:bodyPr>
          <a:lstStyle/>
          <a:p>
            <a:r>
              <a:rPr lang="en-US" dirty="0"/>
              <a:t>https://</a:t>
            </a:r>
            <a:r>
              <a:rPr lang="en-US" dirty="0" err="1"/>
              <a:t>helidon.io</a:t>
            </a:r>
            <a:r>
              <a:rPr lang="en-US" dirty="0"/>
              <a:t>/#/</a:t>
            </a:r>
          </a:p>
        </p:txBody>
      </p:sp>
      <p:pic>
        <p:nvPicPr>
          <p:cNvPr id="6" name="Picture 5">
            <a:extLst>
              <a:ext uri="{FF2B5EF4-FFF2-40B4-BE49-F238E27FC236}">
                <a16:creationId xmlns:a16="http://schemas.microsoft.com/office/drawing/2014/main" id="{B90726B6-B175-7F41-9AFC-771033B8C4EF}"/>
              </a:ext>
            </a:extLst>
          </p:cNvPr>
          <p:cNvPicPr>
            <a:picLocks noChangeAspect="1"/>
          </p:cNvPicPr>
          <p:nvPr/>
        </p:nvPicPr>
        <p:blipFill>
          <a:blip r:embed="rId3"/>
          <a:stretch>
            <a:fillRect/>
          </a:stretch>
        </p:blipFill>
        <p:spPr>
          <a:xfrm>
            <a:off x="7008553" y="1554511"/>
            <a:ext cx="3860800" cy="2108200"/>
          </a:xfrm>
          <a:prstGeom prst="rect">
            <a:avLst/>
          </a:prstGeom>
          <a:ln>
            <a:solidFill>
              <a:schemeClr val="tx1"/>
            </a:solidFill>
          </a:ln>
        </p:spPr>
      </p:pic>
      <p:sp>
        <p:nvSpPr>
          <p:cNvPr id="7" name="Rectangle 6">
            <a:extLst>
              <a:ext uri="{FF2B5EF4-FFF2-40B4-BE49-F238E27FC236}">
                <a16:creationId xmlns:a16="http://schemas.microsoft.com/office/drawing/2014/main" id="{0B0FBBBF-0619-7C4B-8E28-E45575429841}"/>
              </a:ext>
            </a:extLst>
          </p:cNvPr>
          <p:cNvSpPr/>
          <p:nvPr/>
        </p:nvSpPr>
        <p:spPr>
          <a:xfrm>
            <a:off x="7841858" y="3778078"/>
            <a:ext cx="2194190" cy="369332"/>
          </a:xfrm>
          <a:prstGeom prst="rect">
            <a:avLst/>
          </a:prstGeom>
        </p:spPr>
        <p:txBody>
          <a:bodyPr wrap="none">
            <a:spAutoFit/>
          </a:bodyPr>
          <a:lstStyle/>
          <a:p>
            <a:r>
              <a:rPr lang="en-US" dirty="0"/>
              <a:t>https://</a:t>
            </a:r>
            <a:r>
              <a:rPr lang="en-US" dirty="0" err="1"/>
              <a:t>micronaut.io</a:t>
            </a:r>
            <a:r>
              <a:rPr lang="en-US" dirty="0"/>
              <a:t>/</a:t>
            </a:r>
          </a:p>
        </p:txBody>
      </p:sp>
      <p:sp>
        <p:nvSpPr>
          <p:cNvPr id="8" name="Rectangle 7">
            <a:extLst>
              <a:ext uri="{FF2B5EF4-FFF2-40B4-BE49-F238E27FC236}">
                <a16:creationId xmlns:a16="http://schemas.microsoft.com/office/drawing/2014/main" id="{7B9DD582-7FF1-F64C-8974-027C6A481E56}"/>
              </a:ext>
            </a:extLst>
          </p:cNvPr>
          <p:cNvSpPr/>
          <p:nvPr/>
        </p:nvSpPr>
        <p:spPr>
          <a:xfrm>
            <a:off x="4765375" y="6308209"/>
            <a:ext cx="2243178" cy="369332"/>
          </a:xfrm>
          <a:prstGeom prst="rect">
            <a:avLst/>
          </a:prstGeom>
        </p:spPr>
        <p:txBody>
          <a:bodyPr wrap="none">
            <a:spAutoFit/>
          </a:bodyPr>
          <a:lstStyle/>
          <a:p>
            <a:r>
              <a:rPr lang="en-US" dirty="0"/>
              <a:t>http://</a:t>
            </a:r>
            <a:r>
              <a:rPr lang="en-US" dirty="0" err="1"/>
              <a:t>sparkjava.com</a:t>
            </a:r>
            <a:r>
              <a:rPr lang="en-US" dirty="0"/>
              <a:t>/</a:t>
            </a:r>
          </a:p>
        </p:txBody>
      </p:sp>
      <p:pic>
        <p:nvPicPr>
          <p:cNvPr id="9" name="Picture 8">
            <a:extLst>
              <a:ext uri="{FF2B5EF4-FFF2-40B4-BE49-F238E27FC236}">
                <a16:creationId xmlns:a16="http://schemas.microsoft.com/office/drawing/2014/main" id="{0DA44F6B-EDBC-F545-B295-CD771FC5EF59}"/>
              </a:ext>
            </a:extLst>
          </p:cNvPr>
          <p:cNvPicPr>
            <a:picLocks noChangeAspect="1"/>
          </p:cNvPicPr>
          <p:nvPr/>
        </p:nvPicPr>
        <p:blipFill>
          <a:blip r:embed="rId4"/>
          <a:stretch>
            <a:fillRect/>
          </a:stretch>
        </p:blipFill>
        <p:spPr>
          <a:xfrm>
            <a:off x="4387632" y="4126657"/>
            <a:ext cx="3416736" cy="2108199"/>
          </a:xfrm>
          <a:prstGeom prst="rect">
            <a:avLst/>
          </a:prstGeom>
          <a:ln>
            <a:solidFill>
              <a:schemeClr val="tx1"/>
            </a:solidFill>
          </a:ln>
        </p:spPr>
      </p:pic>
    </p:spTree>
    <p:extLst>
      <p:ext uri="{BB962C8B-B14F-4D97-AF65-F5344CB8AC3E}">
        <p14:creationId xmlns:p14="http://schemas.microsoft.com/office/powerpoint/2010/main" val="1708523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EB37-2798-467F-9064-1641692412E6}"/>
              </a:ext>
            </a:extLst>
          </p:cNvPr>
          <p:cNvSpPr>
            <a:spLocks noGrp="1"/>
          </p:cNvSpPr>
          <p:nvPr>
            <p:ph type="title"/>
          </p:nvPr>
        </p:nvSpPr>
        <p:spPr/>
        <p:txBody>
          <a:bodyPr/>
          <a:lstStyle/>
          <a:p>
            <a:r>
              <a:rPr lang="es-MX"/>
              <a:t>Springboot</a:t>
            </a:r>
          </a:p>
        </p:txBody>
      </p:sp>
      <p:pic>
        <p:nvPicPr>
          <p:cNvPr id="4" name="Picture 3">
            <a:extLst>
              <a:ext uri="{FF2B5EF4-FFF2-40B4-BE49-F238E27FC236}">
                <a16:creationId xmlns:a16="http://schemas.microsoft.com/office/drawing/2014/main" id="{8F519560-9030-AA47-B583-EBF92D4C541F}"/>
              </a:ext>
            </a:extLst>
          </p:cNvPr>
          <p:cNvPicPr>
            <a:picLocks noChangeAspect="1"/>
          </p:cNvPicPr>
          <p:nvPr/>
        </p:nvPicPr>
        <p:blipFill>
          <a:blip r:embed="rId2"/>
          <a:stretch>
            <a:fillRect/>
          </a:stretch>
        </p:blipFill>
        <p:spPr>
          <a:xfrm>
            <a:off x="2871920" y="1690688"/>
            <a:ext cx="6448160" cy="3075276"/>
          </a:xfrm>
          <a:prstGeom prst="rect">
            <a:avLst/>
          </a:prstGeom>
          <a:ln>
            <a:solidFill>
              <a:schemeClr val="tx1"/>
            </a:solidFill>
          </a:ln>
        </p:spPr>
      </p:pic>
      <p:sp>
        <p:nvSpPr>
          <p:cNvPr id="5" name="Rectangle 4">
            <a:extLst>
              <a:ext uri="{FF2B5EF4-FFF2-40B4-BE49-F238E27FC236}">
                <a16:creationId xmlns:a16="http://schemas.microsoft.com/office/drawing/2014/main" id="{D20B3305-7963-6243-AAC1-F7B66C5AC9EF}"/>
              </a:ext>
            </a:extLst>
          </p:cNvPr>
          <p:cNvSpPr/>
          <p:nvPr/>
        </p:nvSpPr>
        <p:spPr>
          <a:xfrm>
            <a:off x="4550138" y="4797980"/>
            <a:ext cx="3729034" cy="369332"/>
          </a:xfrm>
          <a:prstGeom prst="rect">
            <a:avLst/>
          </a:prstGeom>
        </p:spPr>
        <p:txBody>
          <a:bodyPr wrap="none">
            <a:spAutoFit/>
          </a:bodyPr>
          <a:lstStyle/>
          <a:p>
            <a:r>
              <a:rPr lang="en-US" dirty="0"/>
              <a:t>https://</a:t>
            </a:r>
            <a:r>
              <a:rPr lang="en-US" dirty="0" err="1"/>
              <a:t>spring.io</a:t>
            </a:r>
            <a:r>
              <a:rPr lang="en-US" dirty="0"/>
              <a:t>/projects/spring-boot</a:t>
            </a:r>
          </a:p>
        </p:txBody>
      </p:sp>
    </p:spTree>
    <p:extLst>
      <p:ext uri="{BB962C8B-B14F-4D97-AF65-F5344CB8AC3E}">
        <p14:creationId xmlns:p14="http://schemas.microsoft.com/office/powerpoint/2010/main" val="273495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CDA97-BE47-D447-AD0B-3F4EC0E8A04C}"/>
              </a:ext>
            </a:extLst>
          </p:cNvPr>
          <p:cNvSpPr>
            <a:spLocks noGrp="1"/>
          </p:cNvSpPr>
          <p:nvPr>
            <p:ph type="title"/>
          </p:nvPr>
        </p:nvSpPr>
        <p:spPr/>
        <p:txBody>
          <a:bodyPr/>
          <a:lstStyle/>
          <a:p>
            <a:r>
              <a:rPr lang="en-US" dirty="0" err="1"/>
              <a:t>Reflexi</a:t>
            </a:r>
            <a:r>
              <a:rPr lang="es-ES" dirty="0" err="1"/>
              <a:t>ón</a:t>
            </a:r>
            <a:endParaRPr lang="en-US" dirty="0"/>
          </a:p>
        </p:txBody>
      </p:sp>
      <p:pic>
        <p:nvPicPr>
          <p:cNvPr id="5" name="Picture 4">
            <a:extLst>
              <a:ext uri="{FF2B5EF4-FFF2-40B4-BE49-F238E27FC236}">
                <a16:creationId xmlns:a16="http://schemas.microsoft.com/office/drawing/2014/main" id="{1F97EB8C-39E8-0649-8446-F3CD86735117}"/>
              </a:ext>
            </a:extLst>
          </p:cNvPr>
          <p:cNvPicPr>
            <a:picLocks noChangeAspect="1"/>
          </p:cNvPicPr>
          <p:nvPr/>
        </p:nvPicPr>
        <p:blipFill>
          <a:blip r:embed="rId2"/>
          <a:stretch>
            <a:fillRect/>
          </a:stretch>
        </p:blipFill>
        <p:spPr>
          <a:xfrm>
            <a:off x="7497234" y="1403985"/>
            <a:ext cx="3856566" cy="4772978"/>
          </a:xfrm>
          <a:prstGeom prst="rect">
            <a:avLst/>
          </a:prstGeom>
        </p:spPr>
      </p:pic>
      <p:sp>
        <p:nvSpPr>
          <p:cNvPr id="8" name="Content Placeholder 2">
            <a:extLst>
              <a:ext uri="{FF2B5EF4-FFF2-40B4-BE49-F238E27FC236}">
                <a16:creationId xmlns:a16="http://schemas.microsoft.com/office/drawing/2014/main" id="{530DFE72-F4EC-FC40-9CED-00486A70B97C}"/>
              </a:ext>
            </a:extLst>
          </p:cNvPr>
          <p:cNvSpPr txBox="1">
            <a:spLocks/>
          </p:cNvSpPr>
          <p:nvPr/>
        </p:nvSpPr>
        <p:spPr>
          <a:xfrm>
            <a:off x="990600" y="1978025"/>
            <a:ext cx="10515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¿Por qu</a:t>
            </a:r>
            <a:r>
              <a:rPr lang="es-ES"/>
              <a:t>é hacemos lo que hacemos?</a:t>
            </a:r>
          </a:p>
          <a:p>
            <a:pPr lvl="1"/>
            <a:r>
              <a:rPr lang="es-ES"/>
              <a:t>Crecimiento personal</a:t>
            </a:r>
          </a:p>
          <a:p>
            <a:pPr lvl="2"/>
            <a:r>
              <a:rPr lang="es-ES"/>
              <a:t>Soy un profesional</a:t>
            </a:r>
          </a:p>
          <a:p>
            <a:pPr lvl="2"/>
            <a:r>
              <a:rPr lang="es-ES"/>
              <a:t>Honrar mi formación (alma mater, origen, maestros, etc)</a:t>
            </a:r>
          </a:p>
          <a:p>
            <a:pPr lvl="2"/>
            <a:r>
              <a:rPr lang="es-ES"/>
              <a:t>Honrar a mi empresa/equipo</a:t>
            </a:r>
          </a:p>
          <a:p>
            <a:pPr lvl="2"/>
            <a:r>
              <a:rPr lang="es-ES"/>
              <a:t>Demostrar que soy un chingón </a:t>
            </a:r>
          </a:p>
          <a:p>
            <a:pPr lvl="1"/>
            <a:r>
              <a:rPr lang="es-ES"/>
              <a:t>Darle valor a mi cliente</a:t>
            </a:r>
          </a:p>
          <a:p>
            <a:pPr lvl="2"/>
            <a:r>
              <a:rPr lang="es-ES"/>
              <a:t>Llegar a producción</a:t>
            </a:r>
          </a:p>
          <a:p>
            <a:pPr lvl="3"/>
            <a:r>
              <a:rPr lang="es-ES"/>
              <a:t>Con valor</a:t>
            </a:r>
          </a:p>
          <a:p>
            <a:pPr lvl="3"/>
            <a:r>
              <a:rPr lang="es-ES"/>
              <a:t>Rápido </a:t>
            </a:r>
          </a:p>
          <a:p>
            <a:pPr lvl="3"/>
            <a:r>
              <a:rPr lang="es-ES"/>
              <a:t>Bien documentado</a:t>
            </a:r>
          </a:p>
          <a:p>
            <a:pPr lvl="3"/>
            <a:r>
              <a:rPr lang="es-ES"/>
              <a:t>Sana relación</a:t>
            </a:r>
          </a:p>
          <a:p>
            <a:pPr lvl="1"/>
            <a:r>
              <a:rPr lang="es-ES"/>
              <a:t>Construir software de calidad</a:t>
            </a:r>
          </a:p>
          <a:p>
            <a:pPr lvl="2"/>
            <a:r>
              <a:rPr lang="es-ES"/>
              <a:t>Legible por humanos</a:t>
            </a:r>
          </a:p>
          <a:p>
            <a:pPr lvl="2"/>
            <a:r>
              <a:rPr lang="es-ES"/>
              <a:t>Eficiente</a:t>
            </a:r>
          </a:p>
          <a:p>
            <a:pPr lvl="2"/>
            <a:r>
              <a:rPr lang="es-ES"/>
              <a:t>Mantenible</a:t>
            </a:r>
          </a:p>
          <a:p>
            <a:pPr lvl="2"/>
            <a:r>
              <a:rPr lang="es-ES"/>
              <a:t>Buenas bases para crecer</a:t>
            </a:r>
          </a:p>
          <a:p>
            <a:pPr lvl="2"/>
            <a:r>
              <a:rPr lang="es-ES"/>
              <a:t>Componentes intercambiables, lo mío es desacoplar.</a:t>
            </a:r>
          </a:p>
          <a:p>
            <a:pPr lvl="2"/>
            <a:endParaRPr lang="es-ES" dirty="0"/>
          </a:p>
        </p:txBody>
      </p:sp>
    </p:spTree>
    <p:extLst>
      <p:ext uri="{BB962C8B-B14F-4D97-AF65-F5344CB8AC3E}">
        <p14:creationId xmlns:p14="http://schemas.microsoft.com/office/powerpoint/2010/main" val="2642500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5C61-C368-004E-95B2-FB954CDA77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1702367-B4F9-9048-AB9D-2E15F2DB422C}"/>
              </a:ext>
            </a:extLst>
          </p:cNvPr>
          <p:cNvSpPr>
            <a:spLocks noGrp="1"/>
          </p:cNvSpPr>
          <p:nvPr>
            <p:ph idx="1"/>
          </p:nvPr>
        </p:nvSpPr>
        <p:spPr>
          <a:xfrm>
            <a:off x="683556" y="1872685"/>
            <a:ext cx="10515600" cy="2074022"/>
          </a:xfrm>
        </p:spPr>
        <p:txBody>
          <a:bodyPr>
            <a:normAutofit/>
          </a:bodyPr>
          <a:lstStyle/>
          <a:p>
            <a:pPr marL="0" indent="0" algn="ctr">
              <a:buNone/>
            </a:pPr>
            <a:r>
              <a:rPr lang="en-US" sz="5400" dirty="0"/>
              <a:t>Gracias </a:t>
            </a:r>
            <a:r>
              <a:rPr lang="en-US" sz="5400" dirty="0" err="1"/>
              <a:t>por</a:t>
            </a:r>
            <a:r>
              <a:rPr lang="en-US" sz="5400" dirty="0"/>
              <a:t> </a:t>
            </a:r>
            <a:r>
              <a:rPr lang="en-US" sz="5400" dirty="0" err="1"/>
              <a:t>su</a:t>
            </a:r>
            <a:r>
              <a:rPr lang="en-US" sz="5400" dirty="0"/>
              <a:t> </a:t>
            </a:r>
            <a:r>
              <a:rPr lang="en-US" sz="5400" dirty="0" err="1"/>
              <a:t>paciencia</a:t>
            </a:r>
            <a:r>
              <a:rPr lang="en-US" sz="5400" dirty="0"/>
              <a:t>.</a:t>
            </a:r>
          </a:p>
          <a:p>
            <a:pPr marL="0" indent="0" algn="ctr">
              <a:buNone/>
            </a:pPr>
            <a:r>
              <a:rPr lang="en-US" sz="5400" dirty="0"/>
              <a:t>@</a:t>
            </a:r>
            <a:r>
              <a:rPr lang="en-US" sz="5400" dirty="0" err="1"/>
              <a:t>rugi</a:t>
            </a:r>
            <a:endParaRPr lang="en-US" sz="5400" dirty="0"/>
          </a:p>
          <a:p>
            <a:pPr marL="0" indent="0" algn="ctr">
              <a:buNone/>
            </a:pPr>
            <a:endParaRPr lang="en-US" sz="5400" dirty="0"/>
          </a:p>
        </p:txBody>
      </p:sp>
      <p:sp>
        <p:nvSpPr>
          <p:cNvPr id="4" name="Rectangle 3">
            <a:extLst>
              <a:ext uri="{FF2B5EF4-FFF2-40B4-BE49-F238E27FC236}">
                <a16:creationId xmlns:a16="http://schemas.microsoft.com/office/drawing/2014/main" id="{7AA29BF8-3B17-464B-8275-4A2F6987E32D}"/>
              </a:ext>
            </a:extLst>
          </p:cNvPr>
          <p:cNvSpPr/>
          <p:nvPr/>
        </p:nvSpPr>
        <p:spPr>
          <a:xfrm>
            <a:off x="358586" y="4948082"/>
            <a:ext cx="11165541" cy="369332"/>
          </a:xfrm>
          <a:prstGeom prst="rect">
            <a:avLst/>
          </a:prstGeom>
        </p:spPr>
        <p:txBody>
          <a:bodyPr wrap="square">
            <a:spAutoFit/>
          </a:bodyPr>
          <a:lstStyle/>
          <a:p>
            <a:r>
              <a:rPr lang="en-US" dirty="0"/>
              <a:t>https://</a:t>
            </a:r>
            <a:r>
              <a:rPr lang="en-US" dirty="0" err="1"/>
              <a:t>www.linkedin.com</a:t>
            </a:r>
            <a:r>
              <a:rPr lang="en-US" dirty="0"/>
              <a:t>/pulse/microprofile-mucho-camino-para-llegar-aqu%25C3%25AD-isaac-ruiz-guerra/</a:t>
            </a:r>
          </a:p>
        </p:txBody>
      </p:sp>
      <p:sp>
        <p:nvSpPr>
          <p:cNvPr id="5" name="Rectangle 4">
            <a:extLst>
              <a:ext uri="{FF2B5EF4-FFF2-40B4-BE49-F238E27FC236}">
                <a16:creationId xmlns:a16="http://schemas.microsoft.com/office/drawing/2014/main" id="{F1F923D1-386D-854A-8972-71D6B48F8912}"/>
              </a:ext>
            </a:extLst>
          </p:cNvPr>
          <p:cNvSpPr/>
          <p:nvPr/>
        </p:nvSpPr>
        <p:spPr>
          <a:xfrm>
            <a:off x="358586" y="5499411"/>
            <a:ext cx="10506637" cy="369332"/>
          </a:xfrm>
          <a:prstGeom prst="rect">
            <a:avLst/>
          </a:prstGeom>
        </p:spPr>
        <p:txBody>
          <a:bodyPr wrap="square">
            <a:spAutoFit/>
          </a:bodyPr>
          <a:lstStyle/>
          <a:p>
            <a:r>
              <a:rPr lang="en-US" dirty="0"/>
              <a:t>http://</a:t>
            </a:r>
            <a:r>
              <a:rPr lang="en-US" dirty="0" err="1"/>
              <a:t>xhubacubi.blogspot.mx</a:t>
            </a:r>
            <a:r>
              <a:rPr lang="en-US" dirty="0"/>
              <a:t>/2017/10/probando-microprofile-en-20-minutos.html</a:t>
            </a:r>
          </a:p>
        </p:txBody>
      </p:sp>
      <p:sp>
        <p:nvSpPr>
          <p:cNvPr id="6" name="Rectangle 5">
            <a:extLst>
              <a:ext uri="{FF2B5EF4-FFF2-40B4-BE49-F238E27FC236}">
                <a16:creationId xmlns:a16="http://schemas.microsoft.com/office/drawing/2014/main" id="{032DB807-F9BF-4E40-B9F4-5380C085FA88}"/>
              </a:ext>
            </a:extLst>
          </p:cNvPr>
          <p:cNvSpPr/>
          <p:nvPr/>
        </p:nvSpPr>
        <p:spPr>
          <a:xfrm>
            <a:off x="358586" y="6050740"/>
            <a:ext cx="9417426" cy="369332"/>
          </a:xfrm>
          <a:prstGeom prst="rect">
            <a:avLst/>
          </a:prstGeom>
        </p:spPr>
        <p:txBody>
          <a:bodyPr wrap="square">
            <a:spAutoFit/>
          </a:bodyPr>
          <a:lstStyle/>
          <a:p>
            <a:r>
              <a:rPr lang="en-US" dirty="0"/>
              <a:t>http://</a:t>
            </a:r>
            <a:r>
              <a:rPr lang="en-US" dirty="0" err="1"/>
              <a:t>xhubacubi.blogspot.mx</a:t>
            </a:r>
            <a:r>
              <a:rPr lang="en-US" dirty="0"/>
              <a:t>/2016/07/</a:t>
            </a:r>
            <a:r>
              <a:rPr lang="en-US" dirty="0" err="1"/>
              <a:t>articulos-en-otn-en-espanol.html</a:t>
            </a:r>
            <a:endParaRPr lang="en-US" dirty="0"/>
          </a:p>
        </p:txBody>
      </p:sp>
    </p:spTree>
    <p:extLst>
      <p:ext uri="{BB962C8B-B14F-4D97-AF65-F5344CB8AC3E}">
        <p14:creationId xmlns:p14="http://schemas.microsoft.com/office/powerpoint/2010/main" val="1131857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FADD-C34E-8645-9EEA-697FAB059A28}"/>
              </a:ext>
            </a:extLst>
          </p:cNvPr>
          <p:cNvSpPr>
            <a:spLocks noGrp="1"/>
          </p:cNvSpPr>
          <p:nvPr>
            <p:ph type="title"/>
          </p:nvPr>
        </p:nvSpPr>
        <p:spPr/>
        <p:txBody>
          <a:bodyPr/>
          <a:lstStyle/>
          <a:p>
            <a:r>
              <a:rPr lang="en-US" dirty="0" err="1"/>
              <a:t>Transformación</a:t>
            </a:r>
            <a:r>
              <a:rPr lang="en-US" dirty="0"/>
              <a:t> digital</a:t>
            </a:r>
          </a:p>
        </p:txBody>
      </p:sp>
      <p:sp>
        <p:nvSpPr>
          <p:cNvPr id="3" name="Content Placeholder 2">
            <a:extLst>
              <a:ext uri="{FF2B5EF4-FFF2-40B4-BE49-F238E27FC236}">
                <a16:creationId xmlns:a16="http://schemas.microsoft.com/office/drawing/2014/main" id="{540D6B18-C2FE-7445-92F5-E59F3836F681}"/>
              </a:ext>
            </a:extLst>
          </p:cNvPr>
          <p:cNvSpPr>
            <a:spLocks noGrp="1"/>
          </p:cNvSpPr>
          <p:nvPr>
            <p:ph idx="1"/>
          </p:nvPr>
        </p:nvSpPr>
        <p:spPr/>
        <p:txBody>
          <a:bodyPr/>
          <a:lstStyle/>
          <a:p>
            <a:r>
              <a:rPr lang="es-ES" dirty="0"/>
              <a:t>La transformación digital son las nuevas oportunidades de estrategia de negocios que surgen gracias a la aparición de las tecnologías. </a:t>
            </a:r>
          </a:p>
          <a:p>
            <a:r>
              <a:rPr lang="es-ES" dirty="0"/>
              <a:t>Así mismo, este cambio no es sólo tecnológico sino que lleva consigo nuevas aptitudes tanto en las personas físicas así como en la reinvención de organizaciones que afectan al mercado global tradicional. </a:t>
            </a:r>
          </a:p>
          <a:p>
            <a:r>
              <a:rPr lang="es-ES" dirty="0"/>
              <a:t>No está enfocada a la tecnología utilizada (Big Data, </a:t>
            </a:r>
            <a:r>
              <a:rPr lang="es-ES" dirty="0" err="1"/>
              <a:t>cloud</a:t>
            </a:r>
            <a:r>
              <a:rPr lang="es-ES" dirty="0"/>
              <a:t>, Internet de las cosas, movilidad, social </a:t>
            </a:r>
            <a:r>
              <a:rPr lang="es-ES" dirty="0" err="1"/>
              <a:t>business</a:t>
            </a:r>
            <a:r>
              <a:rPr lang="es-ES" dirty="0"/>
              <a:t>) sino en utilizarla para lograr los objetivos marcados. La transformación digital irá ligada con los objetivos y estrategias empresariales.</a:t>
            </a:r>
            <a:endParaRPr lang="en-US" dirty="0"/>
          </a:p>
        </p:txBody>
      </p:sp>
      <p:sp>
        <p:nvSpPr>
          <p:cNvPr id="4" name="Rectangle 3">
            <a:extLst>
              <a:ext uri="{FF2B5EF4-FFF2-40B4-BE49-F238E27FC236}">
                <a16:creationId xmlns:a16="http://schemas.microsoft.com/office/drawing/2014/main" id="{E676F54F-CD56-AB48-94C6-5251FBCD1F95}"/>
              </a:ext>
            </a:extLst>
          </p:cNvPr>
          <p:cNvSpPr/>
          <p:nvPr/>
        </p:nvSpPr>
        <p:spPr>
          <a:xfrm>
            <a:off x="290945" y="6444940"/>
            <a:ext cx="10404763" cy="369332"/>
          </a:xfrm>
          <a:prstGeom prst="rect">
            <a:avLst/>
          </a:prstGeom>
        </p:spPr>
        <p:txBody>
          <a:bodyPr wrap="square">
            <a:spAutoFit/>
          </a:bodyPr>
          <a:lstStyle/>
          <a:p>
            <a:r>
              <a:rPr lang="en-US" dirty="0"/>
              <a:t>https://</a:t>
            </a:r>
            <a:r>
              <a:rPr lang="en-US" dirty="0" err="1"/>
              <a:t>www.iebschool.com</a:t>
            </a:r>
            <a:r>
              <a:rPr lang="en-US" dirty="0"/>
              <a:t>/blog/que-</a:t>
            </a:r>
            <a:r>
              <a:rPr lang="en-US" dirty="0" err="1"/>
              <a:t>es</a:t>
            </a:r>
            <a:r>
              <a:rPr lang="en-US" dirty="0"/>
              <a:t>-</a:t>
            </a:r>
            <a:r>
              <a:rPr lang="en-US" dirty="0" err="1"/>
              <a:t>transformacion</a:t>
            </a:r>
            <a:r>
              <a:rPr lang="en-US" dirty="0"/>
              <a:t>-digital-business/</a:t>
            </a:r>
          </a:p>
        </p:txBody>
      </p:sp>
    </p:spTree>
    <p:extLst>
      <p:ext uri="{BB962C8B-B14F-4D97-AF65-F5344CB8AC3E}">
        <p14:creationId xmlns:p14="http://schemas.microsoft.com/office/powerpoint/2010/main" val="1772582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4" name="Oval 3">
            <a:extLst>
              <a:ext uri="{FF2B5EF4-FFF2-40B4-BE49-F238E27FC236}">
                <a16:creationId xmlns:a16="http://schemas.microsoft.com/office/drawing/2014/main" id="{35CAC3F5-AAF9-794B-BE3D-ABCA537AC256}"/>
              </a:ext>
            </a:extLst>
          </p:cNvPr>
          <p:cNvSpPr/>
          <p:nvPr/>
        </p:nvSpPr>
        <p:spPr>
          <a:xfrm>
            <a:off x="4913167" y="1340285"/>
            <a:ext cx="1717964" cy="1717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Clientes</a:t>
            </a:r>
            <a:endParaRPr lang="en-US" dirty="0"/>
          </a:p>
        </p:txBody>
      </p:sp>
      <p:sp>
        <p:nvSpPr>
          <p:cNvPr id="5" name="Oval 4">
            <a:extLst>
              <a:ext uri="{FF2B5EF4-FFF2-40B4-BE49-F238E27FC236}">
                <a16:creationId xmlns:a16="http://schemas.microsoft.com/office/drawing/2014/main" id="{B6E063DF-EC31-4B47-9F5E-C98023DBEFB1}"/>
              </a:ext>
            </a:extLst>
          </p:cNvPr>
          <p:cNvSpPr/>
          <p:nvPr/>
        </p:nvSpPr>
        <p:spPr>
          <a:xfrm>
            <a:off x="7096990" y="2549453"/>
            <a:ext cx="1717964" cy="171753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Canales</a:t>
            </a:r>
          </a:p>
        </p:txBody>
      </p:sp>
      <p:sp>
        <p:nvSpPr>
          <p:cNvPr id="6" name="Oval 5">
            <a:extLst>
              <a:ext uri="{FF2B5EF4-FFF2-40B4-BE49-F238E27FC236}">
                <a16:creationId xmlns:a16="http://schemas.microsoft.com/office/drawing/2014/main" id="{866C349A-D318-3748-8DF5-AAFC9525A774}"/>
              </a:ext>
            </a:extLst>
          </p:cNvPr>
          <p:cNvSpPr/>
          <p:nvPr/>
        </p:nvSpPr>
        <p:spPr>
          <a:xfrm>
            <a:off x="5943600" y="4775345"/>
            <a:ext cx="1717964" cy="171753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Tecnología</a:t>
            </a:r>
            <a:endParaRPr lang="en-US" dirty="0"/>
          </a:p>
        </p:txBody>
      </p:sp>
      <p:sp>
        <p:nvSpPr>
          <p:cNvPr id="7" name="Oval 6">
            <a:extLst>
              <a:ext uri="{FF2B5EF4-FFF2-40B4-BE49-F238E27FC236}">
                <a16:creationId xmlns:a16="http://schemas.microsoft.com/office/drawing/2014/main" id="{3888F8CF-58CC-AD48-A95F-2F236D43E88F}"/>
              </a:ext>
            </a:extLst>
          </p:cNvPr>
          <p:cNvSpPr/>
          <p:nvPr/>
        </p:nvSpPr>
        <p:spPr>
          <a:xfrm>
            <a:off x="3699163" y="4733781"/>
            <a:ext cx="1717964" cy="171753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err="1"/>
              <a:t>Datos</a:t>
            </a:r>
            <a:endParaRPr lang="en-US" dirty="0"/>
          </a:p>
        </p:txBody>
      </p:sp>
      <p:sp>
        <p:nvSpPr>
          <p:cNvPr id="8" name="Oval 7">
            <a:extLst>
              <a:ext uri="{FF2B5EF4-FFF2-40B4-BE49-F238E27FC236}">
                <a16:creationId xmlns:a16="http://schemas.microsoft.com/office/drawing/2014/main" id="{685282F7-91EE-4548-82A7-2DDAF5088AAC}"/>
              </a:ext>
            </a:extLst>
          </p:cNvPr>
          <p:cNvSpPr/>
          <p:nvPr/>
        </p:nvSpPr>
        <p:spPr>
          <a:xfrm>
            <a:off x="2729345" y="2570235"/>
            <a:ext cx="1717964" cy="171753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a:t>Operación</a:t>
            </a:r>
            <a:endParaRPr lang="en-US" dirty="0"/>
          </a:p>
        </p:txBody>
      </p:sp>
    </p:spTree>
    <p:extLst>
      <p:ext uri="{BB962C8B-B14F-4D97-AF65-F5344CB8AC3E}">
        <p14:creationId xmlns:p14="http://schemas.microsoft.com/office/powerpoint/2010/main" val="2085559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3479-3EA4-2A4C-AADA-A914E00CBCFD}"/>
              </a:ext>
            </a:extLst>
          </p:cNvPr>
          <p:cNvSpPr>
            <a:spLocks noGrp="1"/>
          </p:cNvSpPr>
          <p:nvPr>
            <p:ph type="title"/>
          </p:nvPr>
        </p:nvSpPr>
        <p:spPr/>
        <p:txBody>
          <a:bodyPr/>
          <a:lstStyle/>
          <a:p>
            <a:r>
              <a:rPr lang="en-US" dirty="0" err="1"/>
              <a:t>Transformación</a:t>
            </a:r>
            <a:r>
              <a:rPr lang="en-US" dirty="0"/>
              <a:t> digital</a:t>
            </a:r>
          </a:p>
        </p:txBody>
      </p:sp>
      <p:sp>
        <p:nvSpPr>
          <p:cNvPr id="4" name="Oval 3">
            <a:extLst>
              <a:ext uri="{FF2B5EF4-FFF2-40B4-BE49-F238E27FC236}">
                <a16:creationId xmlns:a16="http://schemas.microsoft.com/office/drawing/2014/main" id="{35CAC3F5-AAF9-794B-BE3D-ABCA537AC256}"/>
              </a:ext>
            </a:extLst>
          </p:cNvPr>
          <p:cNvSpPr/>
          <p:nvPr/>
        </p:nvSpPr>
        <p:spPr>
          <a:xfrm>
            <a:off x="4913167" y="1340285"/>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Clientes</a:t>
            </a:r>
            <a:endParaRPr lang="en-US" dirty="0"/>
          </a:p>
        </p:txBody>
      </p:sp>
      <p:sp>
        <p:nvSpPr>
          <p:cNvPr id="5" name="Oval 4">
            <a:extLst>
              <a:ext uri="{FF2B5EF4-FFF2-40B4-BE49-F238E27FC236}">
                <a16:creationId xmlns:a16="http://schemas.microsoft.com/office/drawing/2014/main" id="{B6E063DF-EC31-4B47-9F5E-C98023DBEFB1}"/>
              </a:ext>
            </a:extLst>
          </p:cNvPr>
          <p:cNvSpPr/>
          <p:nvPr/>
        </p:nvSpPr>
        <p:spPr>
          <a:xfrm>
            <a:off x="7096990" y="2549453"/>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Canales</a:t>
            </a:r>
          </a:p>
        </p:txBody>
      </p:sp>
      <p:sp>
        <p:nvSpPr>
          <p:cNvPr id="6" name="Oval 5">
            <a:extLst>
              <a:ext uri="{FF2B5EF4-FFF2-40B4-BE49-F238E27FC236}">
                <a16:creationId xmlns:a16="http://schemas.microsoft.com/office/drawing/2014/main" id="{866C349A-D318-3748-8DF5-AAFC9525A774}"/>
              </a:ext>
            </a:extLst>
          </p:cNvPr>
          <p:cNvSpPr/>
          <p:nvPr/>
        </p:nvSpPr>
        <p:spPr>
          <a:xfrm>
            <a:off x="5943600" y="4775345"/>
            <a:ext cx="1717964" cy="171753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err="1"/>
              <a:t>Tecnología</a:t>
            </a:r>
            <a:endParaRPr lang="en-US" dirty="0"/>
          </a:p>
        </p:txBody>
      </p:sp>
      <p:sp>
        <p:nvSpPr>
          <p:cNvPr id="7" name="Oval 6">
            <a:extLst>
              <a:ext uri="{FF2B5EF4-FFF2-40B4-BE49-F238E27FC236}">
                <a16:creationId xmlns:a16="http://schemas.microsoft.com/office/drawing/2014/main" id="{3888F8CF-58CC-AD48-A95F-2F236D43E88F}"/>
              </a:ext>
            </a:extLst>
          </p:cNvPr>
          <p:cNvSpPr/>
          <p:nvPr/>
        </p:nvSpPr>
        <p:spPr>
          <a:xfrm>
            <a:off x="3699163" y="4733781"/>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Datos</a:t>
            </a:r>
            <a:endParaRPr lang="en-US" dirty="0"/>
          </a:p>
        </p:txBody>
      </p:sp>
      <p:sp>
        <p:nvSpPr>
          <p:cNvPr id="8" name="Oval 7">
            <a:extLst>
              <a:ext uri="{FF2B5EF4-FFF2-40B4-BE49-F238E27FC236}">
                <a16:creationId xmlns:a16="http://schemas.microsoft.com/office/drawing/2014/main" id="{685282F7-91EE-4548-82A7-2DDAF5088AAC}"/>
              </a:ext>
            </a:extLst>
          </p:cNvPr>
          <p:cNvSpPr/>
          <p:nvPr/>
        </p:nvSpPr>
        <p:spPr>
          <a:xfrm>
            <a:off x="2729345" y="2570235"/>
            <a:ext cx="1717964" cy="1717530"/>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Operación</a:t>
            </a:r>
            <a:endParaRPr lang="en-US" dirty="0"/>
          </a:p>
        </p:txBody>
      </p:sp>
    </p:spTree>
    <p:extLst>
      <p:ext uri="{BB962C8B-B14F-4D97-AF65-F5344CB8AC3E}">
        <p14:creationId xmlns:p14="http://schemas.microsoft.com/office/powerpoint/2010/main" val="3749826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3934</TotalTime>
  <Words>1231</Words>
  <Application>Microsoft Macintosh PowerPoint</Application>
  <PresentationFormat>Widescreen</PresentationFormat>
  <Paragraphs>278</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Source Serif Pro</vt:lpstr>
      <vt:lpstr>Office Theme</vt:lpstr>
      <vt:lpstr>Microprofile</vt:lpstr>
      <vt:lpstr>PowerPoint Presentation</vt:lpstr>
      <vt:lpstr>Microprofile</vt:lpstr>
      <vt:lpstr>Preámbulo.</vt:lpstr>
      <vt:lpstr>Historia (y contexto).</vt:lpstr>
      <vt:lpstr>Preámbulo del preámbulo.</vt:lpstr>
      <vt:lpstr>Transformación digital</vt:lpstr>
      <vt:lpstr>Transformación digital</vt:lpstr>
      <vt:lpstr>Transformación digital</vt:lpstr>
      <vt:lpstr>Transformación digital</vt:lpstr>
      <vt:lpstr>Transformación digital</vt:lpstr>
      <vt:lpstr>Transformación digital</vt:lpstr>
      <vt:lpstr>Transformación digital</vt:lpstr>
      <vt:lpstr>Transformación digital</vt:lpstr>
      <vt:lpstr>Transformación digital</vt:lpstr>
      <vt:lpstr>Microservicios</vt:lpstr>
      <vt:lpstr>Microservicios. ¿Por qué?</vt:lpstr>
      <vt:lpstr>Ahora vamos con java.</vt:lpstr>
      <vt:lpstr>Historia. Java</vt:lpstr>
      <vt:lpstr>Historia. JSR</vt:lpstr>
      <vt:lpstr>Historia. JSR</vt:lpstr>
      <vt:lpstr>PowerPoint Presentation</vt:lpstr>
      <vt:lpstr>PowerPoint Presentation</vt:lpstr>
      <vt:lpstr>Historia. 1998. Java 2</vt:lpstr>
      <vt:lpstr>Historia. JEE 1.3, 1.4, 1.5. La guerra (y confusión) del full compliance.</vt:lpstr>
      <vt:lpstr>Historia. JEE 1.4. Llegaron jugadores.</vt:lpstr>
      <vt:lpstr>Historia. JEE 1.5. Más opciones.</vt:lpstr>
      <vt:lpstr>Historia. Nos falta uno.</vt:lpstr>
      <vt:lpstr>Historia. </vt:lpstr>
      <vt:lpstr>Historia. </vt:lpstr>
      <vt:lpstr>Historia. </vt:lpstr>
      <vt:lpstr>Historia. </vt:lpstr>
      <vt:lpstr>Historia. Llegó Lutero.</vt:lpstr>
      <vt:lpstr>Historia. </vt:lpstr>
      <vt:lpstr>Historia. JEE tiene ya un claro competidor </vt:lpstr>
      <vt:lpstr>Historia. JEE 6. Comienza la Resistencia.</vt:lpstr>
      <vt:lpstr>Historia. JEE 6. Y también más nombres por aprender.</vt:lpstr>
      <vt:lpstr>Historia. JEE 7. Ahi vamos, esperense.</vt:lpstr>
      <vt:lpstr>Historia. JEE 8. Lo que pedian ¿O no?.</vt:lpstr>
      <vt:lpstr>Historia.</vt:lpstr>
      <vt:lpstr>PowerPoint Presentation</vt:lpstr>
      <vt:lpstr>PowerPoint Presentation</vt:lpstr>
      <vt:lpstr>PowerPoint Presentation</vt:lpstr>
      <vt:lpstr>Historia</vt:lpstr>
      <vt:lpstr>PowerPoint Presentation</vt:lpstr>
      <vt:lpstr>PowerPoint Presentation</vt:lpstr>
      <vt:lpstr>Historia. Coyuntura.</vt:lpstr>
      <vt:lpstr>Microprofile</vt:lpstr>
      <vt:lpstr>Microprofile.</vt:lpstr>
      <vt:lpstr>Microprofile.</vt:lpstr>
      <vt:lpstr>Microprofile</vt:lpstr>
      <vt:lpstr>Microprofile.</vt:lpstr>
      <vt:lpstr>Microprofile</vt:lpstr>
      <vt:lpstr>Microprofile</vt:lpstr>
      <vt:lpstr>Microprofile</vt:lpstr>
      <vt:lpstr>Microprofile</vt:lpstr>
      <vt:lpstr>Microprofile</vt:lpstr>
      <vt:lpstr>Ejemplos</vt:lpstr>
      <vt:lpstr>Thorntail</vt:lpstr>
      <vt:lpstr>Ejemplo</vt:lpstr>
      <vt:lpstr>Microservicios y java</vt:lpstr>
      <vt:lpstr>Microservicios y java</vt:lpstr>
      <vt:lpstr>Microframeworks</vt:lpstr>
      <vt:lpstr>Springboot</vt:lpstr>
      <vt:lpstr>Reflexión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RuGI Aurum</dc:creator>
  <cp:lastModifiedBy>RuGI Aurum</cp:lastModifiedBy>
  <cp:revision>42</cp:revision>
  <dcterms:created xsi:type="dcterms:W3CDTF">2018-03-26T03:33:01Z</dcterms:created>
  <dcterms:modified xsi:type="dcterms:W3CDTF">2019-03-04T12:54:45Z</dcterms:modified>
</cp:coreProperties>
</file>